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58" r:id="rId4"/>
    <p:sldId id="261" r:id="rId5"/>
    <p:sldId id="262" r:id="rId6"/>
    <p:sldId id="302" r:id="rId7"/>
    <p:sldId id="333" r:id="rId8"/>
    <p:sldId id="361" r:id="rId9"/>
    <p:sldId id="263" r:id="rId10"/>
    <p:sldId id="264" r:id="rId11"/>
    <p:sldId id="265" r:id="rId12"/>
    <p:sldId id="266" r:id="rId13"/>
    <p:sldId id="267" r:id="rId14"/>
    <p:sldId id="268" r:id="rId15"/>
    <p:sldId id="301" r:id="rId16"/>
    <p:sldId id="269" r:id="rId17"/>
    <p:sldId id="270" r:id="rId18"/>
    <p:sldId id="271" r:id="rId19"/>
    <p:sldId id="334" r:id="rId20"/>
    <p:sldId id="305" r:id="rId21"/>
    <p:sldId id="358" r:id="rId22"/>
    <p:sldId id="316" r:id="rId23"/>
    <p:sldId id="272" r:id="rId24"/>
    <p:sldId id="273" r:id="rId25"/>
    <p:sldId id="276" r:id="rId26"/>
    <p:sldId id="274" r:id="rId27"/>
    <p:sldId id="275" r:id="rId28"/>
    <p:sldId id="306" r:id="rId29"/>
    <p:sldId id="304" r:id="rId30"/>
    <p:sldId id="293" r:id="rId31"/>
    <p:sldId id="313" r:id="rId32"/>
    <p:sldId id="357" r:id="rId33"/>
    <p:sldId id="315" r:id="rId34"/>
    <p:sldId id="335" r:id="rId35"/>
    <p:sldId id="340" r:id="rId36"/>
    <p:sldId id="341" r:id="rId37"/>
    <p:sldId id="342" r:id="rId38"/>
    <p:sldId id="343" r:id="rId39"/>
    <p:sldId id="353" r:id="rId40"/>
    <p:sldId id="354" r:id="rId41"/>
    <p:sldId id="355" r:id="rId42"/>
    <p:sldId id="356" r:id="rId43"/>
    <p:sldId id="308" r:id="rId44"/>
    <p:sldId id="307" r:id="rId45"/>
    <p:sldId id="310" r:id="rId46"/>
    <p:sldId id="285" r:id="rId47"/>
    <p:sldId id="311" r:id="rId48"/>
    <p:sldId id="286" r:id="rId49"/>
    <p:sldId id="287" r:id="rId50"/>
    <p:sldId id="359" r:id="rId51"/>
    <p:sldId id="289" r:id="rId5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EBCFDE-A9A9-4C2B-B860-0D80636C40EE}">
          <p14:sldIdLst>
            <p14:sldId id="256"/>
            <p14:sldId id="257"/>
            <p14:sldId id="258"/>
            <p14:sldId id="261"/>
            <p14:sldId id="262"/>
            <p14:sldId id="302"/>
            <p14:sldId id="333"/>
            <p14:sldId id="361"/>
            <p14:sldId id="263"/>
            <p14:sldId id="264"/>
            <p14:sldId id="265"/>
            <p14:sldId id="266"/>
            <p14:sldId id="267"/>
            <p14:sldId id="268"/>
            <p14:sldId id="301"/>
            <p14:sldId id="269"/>
            <p14:sldId id="270"/>
            <p14:sldId id="271"/>
            <p14:sldId id="334"/>
            <p14:sldId id="305"/>
            <p14:sldId id="358"/>
            <p14:sldId id="316"/>
            <p14:sldId id="272"/>
            <p14:sldId id="273"/>
            <p14:sldId id="276"/>
            <p14:sldId id="274"/>
            <p14:sldId id="275"/>
            <p14:sldId id="306"/>
            <p14:sldId id="304"/>
            <p14:sldId id="293"/>
            <p14:sldId id="313"/>
            <p14:sldId id="357"/>
            <p14:sldId id="315"/>
            <p14:sldId id="335"/>
            <p14:sldId id="340"/>
            <p14:sldId id="341"/>
            <p14:sldId id="342"/>
            <p14:sldId id="343"/>
            <p14:sldId id="353"/>
            <p14:sldId id="354"/>
            <p14:sldId id="355"/>
            <p14:sldId id="356"/>
          </p14:sldIdLst>
        </p14:section>
        <p14:section name="." id="{6630698B-DBF2-42A0-8195-A447BE9E26B0}">
          <p14:sldIdLst>
            <p14:sldId id="308"/>
            <p14:sldId id="307"/>
            <p14:sldId id="310"/>
            <p14:sldId id="285"/>
            <p14:sldId id="311"/>
            <p14:sldId id="286"/>
            <p14:sldId id="287"/>
            <p14:sldId id="359"/>
            <p14:sldId id="289"/>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B9FC"/>
    <a:srgbClr val="0070C0"/>
    <a:srgbClr val="7196B8"/>
    <a:srgbClr val="6A8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6357" autoAdjust="0"/>
  </p:normalViewPr>
  <p:slideViewPr>
    <p:cSldViewPr snapToGrid="0" snapToObjects="1">
      <p:cViewPr varScale="1">
        <p:scale>
          <a:sx n="58" d="100"/>
          <a:sy n="58" d="100"/>
        </p:scale>
        <p:origin x="1026" y="84"/>
      </p:cViewPr>
      <p:guideLst>
        <p:guide orient="horz" pos="2592"/>
        <p:guide pos="46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7EA37-1869-4634-9766-6529C4D7308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A6AFE048-4077-4F55-ABB3-24F749C69565}">
      <dgm:prSet custT="1"/>
      <dgm:spPr/>
      <dgm:t>
        <a:bodyPr/>
        <a:lstStyle/>
        <a:p>
          <a:r>
            <a:rPr lang="en-US" sz="3500" dirty="0"/>
            <a:t>Thank You</a:t>
          </a:r>
        </a:p>
      </dgm:t>
    </dgm:pt>
    <dgm:pt modelId="{2770EB76-1ECF-49F7-A885-206C0E1DDD90}" type="parTrans" cxnId="{637F387B-31CB-45C5-A11E-958320EBBB76}">
      <dgm:prSet/>
      <dgm:spPr/>
      <dgm:t>
        <a:bodyPr/>
        <a:lstStyle/>
        <a:p>
          <a:endParaRPr lang="en-US"/>
        </a:p>
      </dgm:t>
    </dgm:pt>
    <dgm:pt modelId="{4D9D77C7-DB06-4159-A980-CB7C3B5D20E0}" type="sibTrans" cxnId="{637F387B-31CB-45C5-A11E-958320EBBB76}">
      <dgm:prSet/>
      <dgm:spPr/>
      <dgm:t>
        <a:bodyPr/>
        <a:lstStyle/>
        <a:p>
          <a:endParaRPr lang="en-US"/>
        </a:p>
      </dgm:t>
    </dgm:pt>
    <dgm:pt modelId="{9916A6CC-2613-42C5-A6F1-946501A6739F}">
      <dgm:prSet custT="1"/>
      <dgm:spPr/>
      <dgm:t>
        <a:bodyPr/>
        <a:lstStyle/>
        <a:p>
          <a:r>
            <a:rPr lang="en-US" sz="3500" dirty="0"/>
            <a:t>Any Questions ??</a:t>
          </a:r>
        </a:p>
      </dgm:t>
    </dgm:pt>
    <dgm:pt modelId="{28EECA29-3E2D-4F6C-B785-F7E174CEA67F}" type="parTrans" cxnId="{0C6714A4-861B-43F6-8111-2F1DBE50128C}">
      <dgm:prSet/>
      <dgm:spPr/>
      <dgm:t>
        <a:bodyPr/>
        <a:lstStyle/>
        <a:p>
          <a:endParaRPr lang="en-US"/>
        </a:p>
      </dgm:t>
    </dgm:pt>
    <dgm:pt modelId="{342B77DB-A7AC-48EB-B41E-7BC7E11E66B4}" type="sibTrans" cxnId="{0C6714A4-861B-43F6-8111-2F1DBE50128C}">
      <dgm:prSet/>
      <dgm:spPr/>
      <dgm:t>
        <a:bodyPr/>
        <a:lstStyle/>
        <a:p>
          <a:endParaRPr lang="en-US"/>
        </a:p>
      </dgm:t>
    </dgm:pt>
    <dgm:pt modelId="{2604F33E-F913-4939-93C5-B76BA7348230}" type="pres">
      <dgm:prSet presAssocID="{DFD7EA37-1869-4634-9766-6529C4D7308A}" presName="linearFlow" presStyleCnt="0">
        <dgm:presLayoutVars>
          <dgm:dir/>
          <dgm:resizeHandles val="exact"/>
        </dgm:presLayoutVars>
      </dgm:prSet>
      <dgm:spPr/>
    </dgm:pt>
    <dgm:pt modelId="{CB690658-6EC7-49BE-84AF-1467FEF6E470}" type="pres">
      <dgm:prSet presAssocID="{A6AFE048-4077-4F55-ABB3-24F749C69565}" presName="composite" presStyleCnt="0"/>
      <dgm:spPr/>
    </dgm:pt>
    <dgm:pt modelId="{D51EB931-4CCE-43AC-A633-3D1419E6DFAA}" type="pres">
      <dgm:prSet presAssocID="{A6AFE048-4077-4F55-ABB3-24F749C69565}"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1A363E18-C959-44B0-A69F-503A7CE44BDB}" type="pres">
      <dgm:prSet presAssocID="{A6AFE048-4077-4F55-ABB3-24F749C69565}" presName="txShp" presStyleLbl="node1" presStyleIdx="0" presStyleCnt="2">
        <dgm:presLayoutVars>
          <dgm:bulletEnabled val="1"/>
        </dgm:presLayoutVars>
      </dgm:prSet>
      <dgm:spPr/>
    </dgm:pt>
    <dgm:pt modelId="{B0990250-AB88-4D1A-A839-4A8B3B7A0432}" type="pres">
      <dgm:prSet presAssocID="{4D9D77C7-DB06-4159-A980-CB7C3B5D20E0}" presName="spacing" presStyleCnt="0"/>
      <dgm:spPr/>
    </dgm:pt>
    <dgm:pt modelId="{2D0AD233-5F24-4689-B55A-96410F142832}" type="pres">
      <dgm:prSet presAssocID="{9916A6CC-2613-42C5-A6F1-946501A6739F}" presName="composite" presStyleCnt="0"/>
      <dgm:spPr/>
    </dgm:pt>
    <dgm:pt modelId="{B2146513-A280-41A5-9419-50FB34F7407F}" type="pres">
      <dgm:prSet presAssocID="{9916A6CC-2613-42C5-A6F1-946501A6739F}" presName="imgShp"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74FEE3E-2F46-409A-AF6A-D8B2AFD9C846}" type="pres">
      <dgm:prSet presAssocID="{9916A6CC-2613-42C5-A6F1-946501A6739F}" presName="txShp" presStyleLbl="node1" presStyleIdx="1" presStyleCnt="2">
        <dgm:presLayoutVars>
          <dgm:bulletEnabled val="1"/>
        </dgm:presLayoutVars>
      </dgm:prSet>
      <dgm:spPr/>
    </dgm:pt>
  </dgm:ptLst>
  <dgm:cxnLst>
    <dgm:cxn modelId="{C4688918-B967-4DD1-B2CE-5CF486787E93}" type="presOf" srcId="{A6AFE048-4077-4F55-ABB3-24F749C69565}" destId="{1A363E18-C959-44B0-A69F-503A7CE44BDB}" srcOrd="0" destOrd="0" presId="urn:microsoft.com/office/officeart/2005/8/layout/vList3"/>
    <dgm:cxn modelId="{F526F337-5CA2-4783-96C4-2CD6CA6FECFD}" type="presOf" srcId="{DFD7EA37-1869-4634-9766-6529C4D7308A}" destId="{2604F33E-F913-4939-93C5-B76BA7348230}" srcOrd="0" destOrd="0" presId="urn:microsoft.com/office/officeart/2005/8/layout/vList3"/>
    <dgm:cxn modelId="{637F387B-31CB-45C5-A11E-958320EBBB76}" srcId="{DFD7EA37-1869-4634-9766-6529C4D7308A}" destId="{A6AFE048-4077-4F55-ABB3-24F749C69565}" srcOrd="0" destOrd="0" parTransId="{2770EB76-1ECF-49F7-A885-206C0E1DDD90}" sibTransId="{4D9D77C7-DB06-4159-A980-CB7C3B5D20E0}"/>
    <dgm:cxn modelId="{0C6714A4-861B-43F6-8111-2F1DBE50128C}" srcId="{DFD7EA37-1869-4634-9766-6529C4D7308A}" destId="{9916A6CC-2613-42C5-A6F1-946501A6739F}" srcOrd="1" destOrd="0" parTransId="{28EECA29-3E2D-4F6C-B785-F7E174CEA67F}" sibTransId="{342B77DB-A7AC-48EB-B41E-7BC7E11E66B4}"/>
    <dgm:cxn modelId="{7CB5A5A7-A454-4E14-A445-8F7E9D9F8D00}" type="presOf" srcId="{9916A6CC-2613-42C5-A6F1-946501A6739F}" destId="{F74FEE3E-2F46-409A-AF6A-D8B2AFD9C846}" srcOrd="0" destOrd="0" presId="urn:microsoft.com/office/officeart/2005/8/layout/vList3"/>
    <dgm:cxn modelId="{9AE2DB0E-009B-49D0-8FA0-02B8573D873E}" type="presParOf" srcId="{2604F33E-F913-4939-93C5-B76BA7348230}" destId="{CB690658-6EC7-49BE-84AF-1467FEF6E470}" srcOrd="0" destOrd="0" presId="urn:microsoft.com/office/officeart/2005/8/layout/vList3"/>
    <dgm:cxn modelId="{E52B755E-6545-4E46-AB96-4C2DBC60FAB0}" type="presParOf" srcId="{CB690658-6EC7-49BE-84AF-1467FEF6E470}" destId="{D51EB931-4CCE-43AC-A633-3D1419E6DFAA}" srcOrd="0" destOrd="0" presId="urn:microsoft.com/office/officeart/2005/8/layout/vList3"/>
    <dgm:cxn modelId="{6EE6AD97-4205-42CB-A7CD-FE8FCD3F9880}" type="presParOf" srcId="{CB690658-6EC7-49BE-84AF-1467FEF6E470}" destId="{1A363E18-C959-44B0-A69F-503A7CE44BDB}" srcOrd="1" destOrd="0" presId="urn:microsoft.com/office/officeart/2005/8/layout/vList3"/>
    <dgm:cxn modelId="{6497DCD7-D99C-4DB2-A5DC-A75054D7D43F}" type="presParOf" srcId="{2604F33E-F913-4939-93C5-B76BA7348230}" destId="{B0990250-AB88-4D1A-A839-4A8B3B7A0432}" srcOrd="1" destOrd="0" presId="urn:microsoft.com/office/officeart/2005/8/layout/vList3"/>
    <dgm:cxn modelId="{CC5C6065-B059-4666-8F82-732984ECF461}" type="presParOf" srcId="{2604F33E-F913-4939-93C5-B76BA7348230}" destId="{2D0AD233-5F24-4689-B55A-96410F142832}" srcOrd="2" destOrd="0" presId="urn:microsoft.com/office/officeart/2005/8/layout/vList3"/>
    <dgm:cxn modelId="{4CDF1DF2-3179-4D8B-87D0-C0221787E442}" type="presParOf" srcId="{2D0AD233-5F24-4689-B55A-96410F142832}" destId="{B2146513-A280-41A5-9419-50FB34F7407F}" srcOrd="0" destOrd="0" presId="urn:microsoft.com/office/officeart/2005/8/layout/vList3"/>
    <dgm:cxn modelId="{270B6DD4-9DB3-407F-AE32-EC653F7AE30B}" type="presParOf" srcId="{2D0AD233-5F24-4689-B55A-96410F142832}" destId="{F74FEE3E-2F46-409A-AF6A-D8B2AFD9C84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63E18-C959-44B0-A69F-503A7CE44BDB}">
      <dsp:nvSpPr>
        <dsp:cNvPr id="0" name=""/>
        <dsp:cNvSpPr/>
      </dsp:nvSpPr>
      <dsp:spPr>
        <a:xfrm rot="10800000">
          <a:off x="2586959" y="462"/>
          <a:ext cx="8599931" cy="16832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265" tIns="133350" rIns="24892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Thank You</a:t>
          </a:r>
        </a:p>
      </dsp:txBody>
      <dsp:txXfrm rot="10800000">
        <a:off x="3007770" y="462"/>
        <a:ext cx="8179120" cy="1683246"/>
      </dsp:txXfrm>
    </dsp:sp>
    <dsp:sp modelId="{D51EB931-4CCE-43AC-A633-3D1419E6DFAA}">
      <dsp:nvSpPr>
        <dsp:cNvPr id="0" name=""/>
        <dsp:cNvSpPr/>
      </dsp:nvSpPr>
      <dsp:spPr>
        <a:xfrm>
          <a:off x="1745336" y="462"/>
          <a:ext cx="1683246" cy="16832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4FEE3E-2F46-409A-AF6A-D8B2AFD9C846}">
      <dsp:nvSpPr>
        <dsp:cNvPr id="0" name=""/>
        <dsp:cNvSpPr/>
      </dsp:nvSpPr>
      <dsp:spPr>
        <a:xfrm rot="10800000">
          <a:off x="2586959" y="2104520"/>
          <a:ext cx="8599931" cy="16832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265" tIns="133350" rIns="24892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Any Questions ??</a:t>
          </a:r>
        </a:p>
      </dsp:txBody>
      <dsp:txXfrm rot="10800000">
        <a:off x="3007770" y="2104520"/>
        <a:ext cx="8179120" cy="1683246"/>
      </dsp:txXfrm>
    </dsp:sp>
    <dsp:sp modelId="{B2146513-A280-41A5-9419-50FB34F7407F}">
      <dsp:nvSpPr>
        <dsp:cNvPr id="0" name=""/>
        <dsp:cNvSpPr/>
      </dsp:nvSpPr>
      <dsp:spPr>
        <a:xfrm>
          <a:off x="1745336" y="2104520"/>
          <a:ext cx="1683246" cy="168324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74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30251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1427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71705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7275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4423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36265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530785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34296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675636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621586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320072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575749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559763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409937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706297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63522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103913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97804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723388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269250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3347827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8796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350112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DAE1-4DF1-5905-705E-85D826C4C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F905A-747B-3A32-8DA3-0863E8C22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D59CA-D155-CE39-06DE-7C97ABFE4A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524C38-0325-CBB2-F205-4F7EF5A41DE6}"/>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042386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239284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433305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89042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11493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3794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0"/>
          <p:cNvSpPr/>
          <p:nvPr/>
        </p:nvSpPr>
        <p:spPr>
          <a:xfrm>
            <a:off x="1815584" y="243840"/>
            <a:ext cx="10999113" cy="7770376"/>
          </a:xfrm>
          <a:prstGeom prst="roundRect">
            <a:avLst>
              <a:gd name="adj" fmla="val 813"/>
            </a:avLst>
          </a:prstGeom>
          <a:solidFill>
            <a:srgbClr val="252833"/>
          </a:solidFill>
          <a:ln/>
        </p:spPr>
        <p:txBody>
          <a:bodyPr/>
          <a:lstStyle/>
          <a:p>
            <a:endParaRPr lang="en-US"/>
          </a:p>
        </p:txBody>
      </p:sp>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4"/>
          <a:stretch>
            <a:fillRect/>
          </a:stretch>
        </p:blipFill>
        <p:spPr>
          <a:xfrm>
            <a:off x="330195" y="215384"/>
            <a:ext cx="2743081" cy="2724745"/>
          </a:xfrm>
          <a:prstGeom prst="rect">
            <a:avLst/>
          </a:prstGeom>
        </p:spPr>
      </p:pic>
      <p:sp>
        <p:nvSpPr>
          <p:cNvPr id="7" name="Text 2"/>
          <p:cNvSpPr/>
          <p:nvPr/>
        </p:nvSpPr>
        <p:spPr>
          <a:xfrm>
            <a:off x="2605564" y="3784878"/>
            <a:ext cx="9419034" cy="337185"/>
          </a:xfrm>
          <a:prstGeom prst="rect">
            <a:avLst/>
          </a:prstGeom>
          <a:noFill/>
          <a:ln/>
        </p:spPr>
        <p:txBody>
          <a:bodyPr wrap="none" rtlCol="0" anchor="t"/>
          <a:lstStyle/>
          <a:p>
            <a:pPr marL="0" indent="0">
              <a:lnSpc>
                <a:spcPts val="2654"/>
              </a:lnSpc>
              <a:buNone/>
            </a:pPr>
            <a:endParaRPr lang="en-US" sz="1659" dirty="0"/>
          </a:p>
        </p:txBody>
      </p:sp>
      <p:sp>
        <p:nvSpPr>
          <p:cNvPr id="8" name="Text 3"/>
          <p:cNvSpPr/>
          <p:nvPr/>
        </p:nvSpPr>
        <p:spPr>
          <a:xfrm>
            <a:off x="4396267" y="3908703"/>
            <a:ext cx="6050280" cy="790099"/>
          </a:xfrm>
          <a:prstGeom prst="rect">
            <a:avLst/>
          </a:prstGeom>
          <a:noFill/>
          <a:ln/>
        </p:spPr>
        <p:txBody>
          <a:bodyPr wrap="none" rtlCol="0" anchor="t"/>
          <a:lstStyle/>
          <a:p>
            <a:pPr marL="0" indent="0" algn="ctr">
              <a:lnSpc>
                <a:spcPts val="6221"/>
              </a:lnSpc>
              <a:buNone/>
            </a:pPr>
            <a:r>
              <a:rPr lang="en-US" sz="5400" b="1" dirty="0">
                <a:solidFill>
                  <a:srgbClr val="6EB9FC"/>
                </a:solidFill>
                <a:latin typeface="Lora" pitchFamily="34" charset="0"/>
                <a:ea typeface="Lora" pitchFamily="34" charset="-122"/>
                <a:cs typeface="Lora" pitchFamily="34" charset="-120"/>
              </a:rPr>
              <a:t>Healthcare Chatbot </a:t>
            </a:r>
            <a:endParaRPr lang="en-US" sz="5400" b="1" dirty="0"/>
          </a:p>
        </p:txBody>
      </p:sp>
      <p:sp>
        <p:nvSpPr>
          <p:cNvPr id="9" name="Text 4"/>
          <p:cNvSpPr/>
          <p:nvPr/>
        </p:nvSpPr>
        <p:spPr>
          <a:xfrm>
            <a:off x="4848915" y="5285678"/>
            <a:ext cx="4897251" cy="600894"/>
          </a:xfrm>
          <a:prstGeom prst="rect">
            <a:avLst/>
          </a:prstGeom>
          <a:noFill/>
          <a:ln/>
        </p:spPr>
        <p:txBody>
          <a:bodyPr wrap="none" rtlCol="0" anchor="t"/>
          <a:lstStyle/>
          <a:p>
            <a:pPr marL="0" indent="0" algn="ctr">
              <a:lnSpc>
                <a:spcPts val="4147"/>
              </a:lnSpc>
              <a:buNone/>
            </a:pPr>
            <a:r>
              <a:rPr lang="en-US" sz="3600" b="1" dirty="0">
                <a:solidFill>
                  <a:schemeClr val="bg1"/>
                </a:solidFill>
                <a:latin typeface="Lora" pitchFamily="34" charset="0"/>
                <a:ea typeface="Lora" pitchFamily="34" charset="-122"/>
                <a:cs typeface="Lora" pitchFamily="34" charset="-120"/>
              </a:rPr>
              <a:t>2023-2024</a:t>
            </a:r>
            <a:endParaRPr lang="en-US" sz="3600" b="1" dirty="0">
              <a:solidFill>
                <a:schemeClr val="bg1"/>
              </a:solidFill>
            </a:endParaRPr>
          </a:p>
        </p:txBody>
      </p:sp>
      <p:sp>
        <p:nvSpPr>
          <p:cNvPr id="10" name="Text 5"/>
          <p:cNvSpPr/>
          <p:nvPr/>
        </p:nvSpPr>
        <p:spPr>
          <a:xfrm>
            <a:off x="2605564" y="6386751"/>
            <a:ext cx="9419034" cy="337185"/>
          </a:xfrm>
          <a:prstGeom prst="rect">
            <a:avLst/>
          </a:prstGeom>
          <a:noFill/>
          <a:ln/>
        </p:spPr>
        <p:txBody>
          <a:bodyPr wrap="none" rtlCol="0" anchor="t"/>
          <a:lstStyle/>
          <a:p>
            <a:pPr marL="0" indent="0" algn="ctr">
              <a:lnSpc>
                <a:spcPts val="2654"/>
              </a:lnSpc>
              <a:buNone/>
            </a:pPr>
            <a:endParaRPr lang="en-US" sz="1659" dirty="0"/>
          </a:p>
        </p:txBody>
      </p:sp>
      <p:sp>
        <p:nvSpPr>
          <p:cNvPr id="11" name="Text 6"/>
          <p:cNvSpPr/>
          <p:nvPr/>
        </p:nvSpPr>
        <p:spPr>
          <a:xfrm>
            <a:off x="5151863" y="6547700"/>
            <a:ext cx="5475249" cy="394930"/>
          </a:xfrm>
          <a:prstGeom prst="rect">
            <a:avLst/>
          </a:prstGeom>
          <a:noFill/>
          <a:ln/>
        </p:spPr>
        <p:txBody>
          <a:bodyPr wrap="none" rtlCol="0" anchor="t"/>
          <a:lstStyle/>
          <a:p>
            <a:pPr marL="0" indent="0" algn="ctr">
              <a:lnSpc>
                <a:spcPts val="3111"/>
              </a:lnSpc>
              <a:buNone/>
            </a:pPr>
            <a:r>
              <a:rPr lang="en-US" sz="3200" b="1" dirty="0">
                <a:solidFill>
                  <a:schemeClr val="accent5">
                    <a:lumMod val="75000"/>
                  </a:schemeClr>
                </a:solidFill>
                <a:latin typeface="Lora" pitchFamily="34" charset="0"/>
                <a:ea typeface="Lora" pitchFamily="34" charset="-122"/>
                <a:cs typeface="Lora" pitchFamily="34" charset="-120"/>
              </a:rPr>
              <a:t> Graduation Project (Final Discussion)             </a:t>
            </a:r>
            <a:endParaRPr lang="en-US" sz="3200" b="1" dirty="0">
              <a:solidFill>
                <a:schemeClr val="accent5">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0"/>
          <p:cNvSpPr/>
          <p:nvPr/>
        </p:nvSpPr>
        <p:spPr>
          <a:xfrm>
            <a:off x="2562463" y="342305"/>
            <a:ext cx="9402796" cy="7544872"/>
          </a:xfrm>
          <a:prstGeom prst="roundRect">
            <a:avLst>
              <a:gd name="adj" fmla="val 724"/>
            </a:avLst>
          </a:prstGeom>
          <a:solidFill>
            <a:srgbClr val="252833"/>
          </a:solidFill>
          <a:ln/>
        </p:spPr>
        <p:txBody>
          <a:bodyPr/>
          <a:lstStyle/>
          <a:p>
            <a:endParaRPr lang="en-US" sz="2400"/>
          </a:p>
        </p:txBody>
      </p:sp>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0" y="-1"/>
            <a:ext cx="14630400" cy="8229599"/>
          </a:xfrm>
          <a:prstGeom prst="roundRect">
            <a:avLst>
              <a:gd name="adj" fmla="val 241"/>
            </a:avLst>
          </a:prstGeom>
          <a:solidFill>
            <a:srgbClr val="252833">
              <a:alpha val="80000"/>
            </a:srgbClr>
          </a:solidFill>
          <a:ln/>
        </p:spPr>
        <p:txBody>
          <a:bodyPr/>
          <a:lstStyle/>
          <a:p>
            <a:endParaRPr lang="en-US" sz="2400" dirty="0"/>
          </a:p>
        </p:txBody>
      </p:sp>
      <p:sp>
        <p:nvSpPr>
          <p:cNvPr id="11" name="Text 7"/>
          <p:cNvSpPr/>
          <p:nvPr/>
        </p:nvSpPr>
        <p:spPr>
          <a:xfrm>
            <a:off x="777240" y="4848581"/>
            <a:ext cx="13075920" cy="986975"/>
          </a:xfrm>
          <a:prstGeom prst="rect">
            <a:avLst/>
          </a:prstGeom>
          <a:noFill/>
          <a:ln/>
        </p:spPr>
        <p:txBody>
          <a:bodyPr wrap="square" rtlCol="0" anchor="t"/>
          <a:lstStyle/>
          <a:p>
            <a:pPr marL="0" indent="0">
              <a:lnSpc>
                <a:spcPts val="2240"/>
              </a:lnSpc>
              <a:buNone/>
            </a:pPr>
            <a:endParaRPr lang="en-US" sz="2400" dirty="0"/>
          </a:p>
        </p:txBody>
      </p:sp>
      <p:sp>
        <p:nvSpPr>
          <p:cNvPr id="13" name="Text 9"/>
          <p:cNvSpPr/>
          <p:nvPr/>
        </p:nvSpPr>
        <p:spPr>
          <a:xfrm>
            <a:off x="777240" y="6396997"/>
            <a:ext cx="13247370" cy="1181093"/>
          </a:xfrm>
          <a:prstGeom prst="rect">
            <a:avLst/>
          </a:prstGeom>
          <a:noFill/>
          <a:ln/>
        </p:spPr>
        <p:txBody>
          <a:bodyPr wrap="square" rtlCol="0" anchor="t"/>
          <a:lstStyle/>
          <a:p>
            <a:pPr marL="0" indent="0">
              <a:lnSpc>
                <a:spcPts val="2240"/>
              </a:lnSpc>
              <a:buNone/>
            </a:pPr>
            <a:endParaRPr lang="en-US" sz="2400" dirty="0"/>
          </a:p>
        </p:txBody>
      </p:sp>
      <p:sp>
        <p:nvSpPr>
          <p:cNvPr id="2" name="TextBox 1">
            <a:extLst>
              <a:ext uri="{FF2B5EF4-FFF2-40B4-BE49-F238E27FC236}">
                <a16:creationId xmlns:a16="http://schemas.microsoft.com/office/drawing/2014/main" id="{4D89F9A0-0FB4-B4BF-0AD7-AFDF6FA3470A}"/>
              </a:ext>
            </a:extLst>
          </p:cNvPr>
          <p:cNvSpPr txBox="1"/>
          <p:nvPr/>
        </p:nvSpPr>
        <p:spPr>
          <a:xfrm>
            <a:off x="474573" y="480519"/>
            <a:ext cx="13852704" cy="7268443"/>
          </a:xfrm>
          <a:prstGeom prst="rect">
            <a:avLst/>
          </a:prstGeom>
          <a:noFill/>
        </p:spPr>
        <p:txBody>
          <a:bodyPr wrap="square" rtlCol="0">
            <a:spAutoFit/>
          </a:bodyPr>
          <a:lstStyle/>
          <a:p>
            <a:r>
              <a:rPr lang="en-US" sz="3200" dirty="0">
                <a:solidFill>
                  <a:schemeClr val="bg1"/>
                </a:solidFill>
                <a:latin typeface="Lora" pitchFamily="34" charset="0"/>
                <a:ea typeface="Lora" pitchFamily="34" charset="-122"/>
                <a:cs typeface="Lora" pitchFamily="34" charset="-120"/>
              </a:rPr>
              <a:t>Motivation :</a:t>
            </a:r>
            <a:endParaRPr lang="en-US" sz="3200" dirty="0">
              <a:solidFill>
                <a:schemeClr val="bg1"/>
              </a:solidFill>
            </a:endParaRPr>
          </a:p>
          <a:p>
            <a:endParaRPr lang="en-US" sz="2800" dirty="0">
              <a:solidFill>
                <a:srgbClr val="00B0F0"/>
              </a:solidFill>
            </a:endParaRPr>
          </a:p>
          <a:p>
            <a:pPr marL="457200" indent="-457200" algn="just">
              <a:buFont typeface="Wingdings" panose="05000000000000000000" pitchFamily="2" charset="2"/>
              <a:buChar char="Ø"/>
            </a:pPr>
            <a:r>
              <a:rPr lang="en-US" sz="2800" dirty="0">
                <a:solidFill>
                  <a:srgbClr val="6EB9FC"/>
                </a:solidFill>
              </a:rPr>
              <a:t>The motivation behind creating healthcare chatbots is to leverage technology to improve accessibility, efficiency, and the overall quality of healthcare services.</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Accessibility: </a:t>
            </a:r>
            <a:r>
              <a:rPr lang="en-US" sz="2800" dirty="0">
                <a:solidFill>
                  <a:srgbClr val="6EB9FC"/>
                </a:solidFill>
              </a:rPr>
              <a:t>Healthcare chatbots aim to provide accessible and immediate support to users 24/7.</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Cost-Effectiveness: </a:t>
            </a:r>
            <a:r>
              <a:rPr lang="en-US" sz="2800" dirty="0">
                <a:solidFill>
                  <a:srgbClr val="6EB9FC"/>
                </a:solidFill>
              </a:rPr>
              <a:t>Implementing chatbots can be a cost-effective solution for healthcare providers.</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Early Intervention: </a:t>
            </a:r>
            <a:r>
              <a:rPr lang="en-US" sz="2800" dirty="0">
                <a:solidFill>
                  <a:srgbClr val="6EB9FC"/>
                </a:solidFill>
              </a:rPr>
              <a:t>Chatbots equipped with advanced algorithms can analyze symptoms and provide preliminary assessments.</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Preventative Healthcare: </a:t>
            </a:r>
            <a:r>
              <a:rPr lang="en-US" sz="2800" dirty="0">
                <a:solidFill>
                  <a:srgbClr val="6EB9FC"/>
                </a:solidFill>
              </a:rPr>
              <a:t>Healthcare chatbots can play a role in promoting preventive healthcare by offering personalized advice.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165506" cy="8229600"/>
          </a:xfrm>
          <a:prstGeom prst="rect">
            <a:avLst/>
          </a:prstGeom>
        </p:spPr>
      </p:pic>
      <p:sp>
        <p:nvSpPr>
          <p:cNvPr id="5" name="Text 1"/>
          <p:cNvSpPr/>
          <p:nvPr/>
        </p:nvSpPr>
        <p:spPr>
          <a:xfrm>
            <a:off x="5930383" y="3264932"/>
            <a:ext cx="4064222" cy="594686"/>
          </a:xfrm>
          <a:prstGeom prst="rect">
            <a:avLst/>
          </a:prstGeom>
          <a:noFill/>
          <a:ln/>
        </p:spPr>
        <p:txBody>
          <a:bodyPr wrap="none" rtlCol="0" anchor="t"/>
          <a:lstStyle/>
          <a:p>
            <a:pPr marL="0" indent="0" algn="l">
              <a:lnSpc>
                <a:spcPts val="5468"/>
              </a:lnSpc>
              <a:buNone/>
            </a:pPr>
            <a:r>
              <a:rPr lang="en-US" sz="4400" dirty="0">
                <a:solidFill>
                  <a:schemeClr val="bg1"/>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03</a:t>
            </a:r>
            <a:endParaRPr lang="en-US" sz="4400" dirty="0">
              <a:solidFill>
                <a:schemeClr val="bg1"/>
              </a:solidFill>
            </a:endParaRPr>
          </a:p>
        </p:txBody>
      </p:sp>
      <p:sp>
        <p:nvSpPr>
          <p:cNvPr id="6" name="Text 2"/>
          <p:cNvSpPr/>
          <p:nvPr/>
        </p:nvSpPr>
        <p:spPr>
          <a:xfrm>
            <a:off x="6539023" y="4369981"/>
            <a:ext cx="4717860" cy="261432"/>
          </a:xfrm>
          <a:prstGeom prst="rect">
            <a:avLst/>
          </a:prstGeom>
          <a:noFill/>
          <a:ln/>
        </p:spPr>
        <p:txBody>
          <a:bodyPr wrap="none" rtlCol="0" anchor="t"/>
          <a:lstStyle/>
          <a:p>
            <a:pPr marL="0" indent="0" algn="ctr">
              <a:lnSpc>
                <a:spcPts val="5468"/>
              </a:lnSpc>
              <a:buNone/>
            </a:pPr>
            <a:r>
              <a:rPr lang="en-US" sz="4400" dirty="0">
                <a:solidFill>
                  <a:srgbClr val="6EB9FC"/>
                </a:solidFill>
                <a:latin typeface="Lora" pitchFamily="34" charset="0"/>
                <a:ea typeface="Lora" pitchFamily="34" charset="-122"/>
                <a:cs typeface="Lora" pitchFamily="34" charset="-120"/>
              </a:rPr>
              <a:t>Problem Statement</a:t>
            </a:r>
            <a:endParaRPr lang="en-US" sz="4400" dirty="0"/>
          </a:p>
        </p:txBody>
      </p:sp>
      <p:sp>
        <p:nvSpPr>
          <p:cNvPr id="7" name="Text 3"/>
          <p:cNvSpPr/>
          <p:nvPr/>
        </p:nvSpPr>
        <p:spPr>
          <a:xfrm>
            <a:off x="5248394" y="4964668"/>
            <a:ext cx="7033617"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720090" y="801648"/>
            <a:ext cx="5924074" cy="507206"/>
          </a:xfrm>
          <a:prstGeom prst="rect">
            <a:avLst/>
          </a:prstGeom>
          <a:noFill/>
          <a:ln/>
        </p:spPr>
        <p:txBody>
          <a:bodyPr wrap="none" rtlCol="0" anchor="t"/>
          <a:lstStyle/>
          <a:p>
            <a:pPr marL="0" indent="0" algn="l">
              <a:lnSpc>
                <a:spcPts val="3993"/>
              </a:lnSpc>
              <a:buNone/>
            </a:pPr>
            <a:endParaRPr lang="en-US" sz="2400" dirty="0">
              <a:solidFill>
                <a:schemeClr val="bg1"/>
              </a:solidFill>
            </a:endParaRPr>
          </a:p>
        </p:txBody>
      </p:sp>
      <p:sp>
        <p:nvSpPr>
          <p:cNvPr id="5" name="Text 2"/>
          <p:cNvSpPr/>
          <p:nvPr/>
        </p:nvSpPr>
        <p:spPr>
          <a:xfrm>
            <a:off x="720090" y="1511618"/>
            <a:ext cx="11129367" cy="950833"/>
          </a:xfrm>
          <a:prstGeom prst="rect">
            <a:avLst/>
          </a:prstGeom>
          <a:noFill/>
          <a:ln/>
        </p:spPr>
        <p:txBody>
          <a:bodyPr wrap="square" rtlCol="0" anchor="t"/>
          <a:lstStyle/>
          <a:p>
            <a:pPr marL="0" indent="0">
              <a:lnSpc>
                <a:spcPts val="2496"/>
              </a:lnSpc>
              <a:buNone/>
            </a:pPr>
            <a:endParaRPr lang="en-US" sz="2400" dirty="0"/>
          </a:p>
        </p:txBody>
      </p:sp>
      <p:sp>
        <p:nvSpPr>
          <p:cNvPr id="6" name="Text 3"/>
          <p:cNvSpPr/>
          <p:nvPr/>
        </p:nvSpPr>
        <p:spPr>
          <a:xfrm>
            <a:off x="720090" y="2665215"/>
            <a:ext cx="5040154" cy="418384"/>
          </a:xfrm>
          <a:prstGeom prst="rect">
            <a:avLst/>
          </a:prstGeom>
          <a:noFill/>
          <a:ln/>
        </p:spPr>
        <p:txBody>
          <a:bodyPr wrap="none" rtlCol="0" anchor="t"/>
          <a:lstStyle/>
          <a:p>
            <a:pPr marL="0" indent="0">
              <a:lnSpc>
                <a:spcPts val="2496"/>
              </a:lnSpc>
              <a:buNone/>
            </a:pPr>
            <a:endParaRPr lang="en-US" sz="2400" dirty="0">
              <a:solidFill>
                <a:schemeClr val="bg1"/>
              </a:solidFill>
            </a:endParaRPr>
          </a:p>
        </p:txBody>
      </p:sp>
      <p:sp>
        <p:nvSpPr>
          <p:cNvPr id="7" name="Text 4"/>
          <p:cNvSpPr/>
          <p:nvPr/>
        </p:nvSpPr>
        <p:spPr>
          <a:xfrm>
            <a:off x="720090" y="3387804"/>
            <a:ext cx="11129367" cy="950833"/>
          </a:xfrm>
          <a:prstGeom prst="rect">
            <a:avLst/>
          </a:prstGeom>
          <a:noFill/>
          <a:ln/>
        </p:spPr>
        <p:txBody>
          <a:bodyPr wrap="square" rtlCol="0" anchor="t"/>
          <a:lstStyle/>
          <a:p>
            <a:pPr marL="0" indent="0">
              <a:lnSpc>
                <a:spcPts val="2496"/>
              </a:lnSpc>
              <a:buNone/>
            </a:pPr>
            <a:endParaRPr lang="en-US" sz="2400" dirty="0"/>
          </a:p>
        </p:txBody>
      </p:sp>
      <p:sp>
        <p:nvSpPr>
          <p:cNvPr id="8" name="Text 5"/>
          <p:cNvSpPr/>
          <p:nvPr/>
        </p:nvSpPr>
        <p:spPr>
          <a:xfrm>
            <a:off x="720090" y="4504254"/>
            <a:ext cx="5253514" cy="455532"/>
          </a:xfrm>
          <a:prstGeom prst="rect">
            <a:avLst/>
          </a:prstGeom>
          <a:noFill/>
          <a:ln/>
        </p:spPr>
        <p:txBody>
          <a:bodyPr wrap="none" rtlCol="0" anchor="t"/>
          <a:lstStyle/>
          <a:p>
            <a:pPr marL="0" indent="0">
              <a:lnSpc>
                <a:spcPts val="2496"/>
              </a:lnSpc>
              <a:buNone/>
            </a:pPr>
            <a:endParaRPr lang="en-US" sz="2400" dirty="0">
              <a:solidFill>
                <a:schemeClr val="bg1"/>
              </a:solidFill>
            </a:endParaRPr>
          </a:p>
        </p:txBody>
      </p:sp>
      <p:sp>
        <p:nvSpPr>
          <p:cNvPr id="9" name="Text 6"/>
          <p:cNvSpPr/>
          <p:nvPr/>
        </p:nvSpPr>
        <p:spPr>
          <a:xfrm>
            <a:off x="720090" y="5263991"/>
            <a:ext cx="11129367" cy="2462689"/>
          </a:xfrm>
          <a:prstGeom prst="rect">
            <a:avLst/>
          </a:prstGeom>
          <a:noFill/>
          <a:ln/>
        </p:spPr>
        <p:txBody>
          <a:bodyPr wrap="square" rtlCol="0" anchor="t"/>
          <a:lstStyle/>
          <a:p>
            <a:pPr marL="0" indent="0">
              <a:lnSpc>
                <a:spcPts val="2496"/>
              </a:lnSpc>
              <a:buNone/>
            </a:pPr>
            <a:endParaRPr lang="en-US" sz="2400" dirty="0">
              <a:solidFill>
                <a:srgbClr val="6EB9FC"/>
              </a:solidFill>
              <a:latin typeface="Lora" pitchFamily="34" charset="0"/>
              <a:ea typeface="Lora" pitchFamily="34" charset="-122"/>
              <a:cs typeface="Lora" pitchFamily="34" charset="-120"/>
            </a:endParaRPr>
          </a:p>
          <a:p>
            <a:pPr marL="0" indent="0">
              <a:lnSpc>
                <a:spcPts val="2496"/>
              </a:lnSpc>
              <a:buNone/>
            </a:pPr>
            <a:endParaRPr lang="en-US" sz="2400" dirty="0"/>
          </a:p>
        </p:txBody>
      </p:sp>
      <p:sp>
        <p:nvSpPr>
          <p:cNvPr id="2" name="TextBox 1">
            <a:extLst>
              <a:ext uri="{FF2B5EF4-FFF2-40B4-BE49-F238E27FC236}">
                <a16:creationId xmlns:a16="http://schemas.microsoft.com/office/drawing/2014/main" id="{F03D2CBB-C906-6FF4-7AE0-581274001B1E}"/>
              </a:ext>
            </a:extLst>
          </p:cNvPr>
          <p:cNvSpPr txBox="1"/>
          <p:nvPr/>
        </p:nvSpPr>
        <p:spPr>
          <a:xfrm>
            <a:off x="379129" y="221426"/>
            <a:ext cx="13778660" cy="7602081"/>
          </a:xfrm>
          <a:prstGeom prst="rect">
            <a:avLst/>
          </a:prstGeom>
          <a:noFill/>
        </p:spPr>
        <p:txBody>
          <a:bodyPr wrap="square" rtlCol="0">
            <a:spAutoFit/>
          </a:bodyPr>
          <a:lstStyle/>
          <a:p>
            <a:r>
              <a:rPr lang="en-US" sz="3200" dirty="0">
                <a:solidFill>
                  <a:schemeClr val="bg1"/>
                </a:solidFill>
                <a:latin typeface="Lora" pitchFamily="2" charset="0"/>
              </a:rPr>
              <a:t>Problem Statement :</a:t>
            </a:r>
          </a:p>
          <a:p>
            <a:pPr algn="just"/>
            <a:endParaRPr lang="en-US" sz="2400" dirty="0">
              <a:solidFill>
                <a:schemeClr val="bg1"/>
              </a:solidFill>
            </a:endParaRPr>
          </a:p>
          <a:p>
            <a:pPr marL="457200" indent="-457200" algn="just">
              <a:buFont typeface="Wingdings" panose="05000000000000000000" pitchFamily="2" charset="2"/>
              <a:buChar char="q"/>
            </a:pPr>
            <a:r>
              <a:rPr lang="en-US" sz="2400" dirty="0">
                <a:solidFill>
                  <a:schemeClr val="bg1"/>
                </a:solidFill>
                <a:latin typeface="Lora" pitchFamily="2" charset="0"/>
              </a:rPr>
              <a:t>If the patient delays finding out about the disease he has, regardless of the reasons for his delay, and does not take the necessary precautions as soon as possible, his health condition will worsen before he is able to go to the doctor.</a:t>
            </a:r>
          </a:p>
          <a:p>
            <a:pPr marL="457200" indent="-457200" algn="just">
              <a:buFont typeface="Wingdings" panose="05000000000000000000" pitchFamily="2" charset="2"/>
              <a:buChar char="q"/>
            </a:pPr>
            <a:r>
              <a:rPr lang="en-US" sz="2400" dirty="0">
                <a:solidFill>
                  <a:schemeClr val="accent2"/>
                </a:solidFill>
                <a:latin typeface="Lora" pitchFamily="2" charset="0"/>
              </a:rPr>
              <a:t>Chatbot challenges :</a:t>
            </a:r>
          </a:p>
          <a:p>
            <a:pPr algn="just"/>
            <a:endParaRPr lang="en-US" sz="2400" dirty="0">
              <a:solidFill>
                <a:schemeClr val="bg1"/>
              </a:solidFill>
            </a:endParaRPr>
          </a:p>
          <a:p>
            <a:pPr algn="just"/>
            <a:r>
              <a:rPr lang="en-US" sz="2600" dirty="0">
                <a:solidFill>
                  <a:schemeClr val="bg1"/>
                </a:solidFill>
                <a:latin typeface="Lora" pitchFamily="2" charset="0"/>
              </a:rPr>
              <a:t>1-</a:t>
            </a:r>
            <a:r>
              <a:rPr lang="en-US" sz="2600" dirty="0">
                <a:solidFill>
                  <a:srgbClr val="00B0F0"/>
                </a:solidFill>
                <a:latin typeface="Lora" pitchFamily="2" charset="0"/>
              </a:rPr>
              <a:t> </a:t>
            </a:r>
            <a:r>
              <a:rPr lang="en-US" sz="2600" dirty="0">
                <a:solidFill>
                  <a:srgbClr val="6EB9FC"/>
                </a:solidFill>
                <a:latin typeface="Lora" pitchFamily="2" charset="0"/>
              </a:rPr>
              <a:t>The user enters linguistic words that do not affect the understanding of symptoms, which leads to an incorrect classification of the disease.</a:t>
            </a:r>
            <a:endParaRPr lang="ar-EG" sz="2600" dirty="0">
              <a:solidFill>
                <a:srgbClr val="6EB9FC"/>
              </a:solidFill>
              <a:latin typeface="Lora" pitchFamily="2" charset="0"/>
            </a:endParaRPr>
          </a:p>
          <a:p>
            <a:pPr algn="just"/>
            <a:endParaRPr lang="en-US" sz="2600" dirty="0">
              <a:solidFill>
                <a:srgbClr val="00B0F0"/>
              </a:solidFill>
            </a:endParaRPr>
          </a:p>
          <a:p>
            <a:pPr algn="just"/>
            <a:r>
              <a:rPr lang="en-US" sz="2600" dirty="0">
                <a:solidFill>
                  <a:schemeClr val="bg1"/>
                </a:solidFill>
                <a:latin typeface="Lora" pitchFamily="2" charset="0"/>
              </a:rPr>
              <a:t>2-</a:t>
            </a:r>
            <a:r>
              <a:rPr lang="en-US" sz="2600" dirty="0">
                <a:solidFill>
                  <a:srgbClr val="00B0F0"/>
                </a:solidFill>
                <a:latin typeface="Lora" pitchFamily="2" charset="0"/>
              </a:rPr>
              <a:t> </a:t>
            </a:r>
            <a:r>
              <a:rPr lang="en-US" sz="2600" dirty="0">
                <a:solidFill>
                  <a:srgbClr val="6EB9FC"/>
                </a:solidFill>
                <a:latin typeface="Lora" pitchFamily="2" charset="0"/>
              </a:rPr>
              <a:t>Possible inaccurate classification of diseases and this may put the patient's life at    risk.</a:t>
            </a:r>
          </a:p>
          <a:p>
            <a:pPr algn="just"/>
            <a:endParaRPr lang="en-US" sz="2600" dirty="0">
              <a:solidFill>
                <a:srgbClr val="00B0F0"/>
              </a:solidFill>
            </a:endParaRPr>
          </a:p>
          <a:p>
            <a:pPr algn="just"/>
            <a:r>
              <a:rPr lang="en-US" sz="2600" dirty="0">
                <a:solidFill>
                  <a:schemeClr val="bg1"/>
                </a:solidFill>
                <a:latin typeface="Lora" pitchFamily="2" charset="0"/>
              </a:rPr>
              <a:t>3-</a:t>
            </a:r>
            <a:r>
              <a:rPr lang="en-US" sz="2600" dirty="0">
                <a:solidFill>
                  <a:srgbClr val="00B0F0"/>
                </a:solidFill>
                <a:latin typeface="Lora" pitchFamily="2" charset="0"/>
              </a:rPr>
              <a:t> </a:t>
            </a:r>
            <a:r>
              <a:rPr lang="en-US" sz="2600" dirty="0">
                <a:solidFill>
                  <a:srgbClr val="6EB9FC"/>
                </a:solidFill>
                <a:latin typeface="Lora" pitchFamily="2" charset="0"/>
              </a:rPr>
              <a:t>Patients want a Suitable and Interactive GUI to easily deal with chatbot.</a:t>
            </a:r>
            <a:br>
              <a:rPr lang="ar-EG" sz="2600" dirty="0">
                <a:solidFill>
                  <a:srgbClr val="6EB9FC"/>
                </a:solidFill>
                <a:latin typeface="Lora" pitchFamily="2" charset="0"/>
              </a:rPr>
            </a:br>
            <a:br>
              <a:rPr lang="ar-EG" sz="2600" dirty="0">
                <a:solidFill>
                  <a:srgbClr val="6EB9FC"/>
                </a:solidFill>
                <a:latin typeface="Lora" pitchFamily="2" charset="0"/>
              </a:rPr>
            </a:br>
            <a:r>
              <a:rPr lang="en-US" sz="2600" dirty="0">
                <a:solidFill>
                  <a:schemeClr val="bg1"/>
                </a:solidFill>
                <a:latin typeface="Lora" pitchFamily="2" charset="0"/>
              </a:rPr>
              <a:t>4-</a:t>
            </a:r>
            <a:r>
              <a:rPr lang="en-US" sz="2600" dirty="0">
                <a:solidFill>
                  <a:srgbClr val="6EB9FC"/>
                </a:solidFill>
                <a:latin typeface="Lora" pitchFamily="2" charset="0"/>
              </a:rPr>
              <a:t> Arab users want to interact with the chatbot in Arabic.</a:t>
            </a:r>
            <a:endParaRPr lang="en-US" sz="2600" dirty="0">
              <a:solidFill>
                <a:srgbClr val="00B0F0"/>
              </a:solidFill>
              <a:latin typeface="Lora" pitchFamily="2" charset="0"/>
            </a:endParaRPr>
          </a:p>
          <a:p>
            <a:pPr algn="just"/>
            <a:endParaRPr lang="en-US" sz="2600" dirty="0">
              <a:solidFill>
                <a:srgbClr val="00B0F0"/>
              </a:solidFill>
              <a:latin typeface="Lora" pitchFamily="2" charset="0"/>
            </a:endParaRPr>
          </a:p>
          <a:p>
            <a:pPr algn="just"/>
            <a:r>
              <a:rPr lang="en-US" sz="2600" dirty="0">
                <a:solidFill>
                  <a:schemeClr val="bg1"/>
                </a:solidFill>
                <a:latin typeface="Lora" pitchFamily="2" charset="0"/>
              </a:rPr>
              <a:t>5-</a:t>
            </a:r>
            <a:r>
              <a:rPr lang="en-US" sz="2600" dirty="0">
                <a:solidFill>
                  <a:srgbClr val="00B0F0"/>
                </a:solidFill>
                <a:latin typeface="Lora" pitchFamily="2" charset="0"/>
              </a:rPr>
              <a:t> </a:t>
            </a:r>
            <a:r>
              <a:rPr lang="en-US" sz="2600" dirty="0">
                <a:solidFill>
                  <a:srgbClr val="6EB9FC"/>
                </a:solidFill>
                <a:latin typeface="Lora" pitchFamily="2" charset="0"/>
              </a:rPr>
              <a:t>The patient does not have enough knowledge of the necessary precautions and which hospitals are closest to the patient’s location.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184989" cy="8229600"/>
          </a:xfrm>
          <a:prstGeom prst="rect">
            <a:avLst/>
          </a:prstGeom>
        </p:spPr>
      </p:pic>
      <p:sp>
        <p:nvSpPr>
          <p:cNvPr id="5" name="Text 1"/>
          <p:cNvSpPr/>
          <p:nvPr/>
        </p:nvSpPr>
        <p:spPr>
          <a:xfrm>
            <a:off x="5333454" y="3634439"/>
            <a:ext cx="4443889"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04</a:t>
            </a:r>
            <a:endParaRPr lang="en-US" sz="4400" dirty="0">
              <a:solidFill>
                <a:schemeClr val="bg1"/>
              </a:solidFill>
            </a:endParaRPr>
          </a:p>
        </p:txBody>
      </p:sp>
      <p:sp>
        <p:nvSpPr>
          <p:cNvPr id="6" name="Text 2"/>
          <p:cNvSpPr/>
          <p:nvPr/>
        </p:nvSpPr>
        <p:spPr>
          <a:xfrm>
            <a:off x="5556738" y="4510749"/>
            <a:ext cx="5052060"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Problem Solution</a:t>
            </a:r>
            <a:endParaRPr lang="en-US" sz="4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341644" y="271306"/>
            <a:ext cx="13943215" cy="7581832"/>
          </a:xfrm>
          <a:prstGeom prst="rect">
            <a:avLst/>
          </a:prstGeom>
          <a:noFill/>
          <a:ln/>
        </p:spPr>
        <p:txBody>
          <a:bodyPr wrap="none" rtlCol="0" anchor="t"/>
          <a:lstStyle/>
          <a:p>
            <a:pPr marL="0" indent="0">
              <a:lnSpc>
                <a:spcPts val="3863"/>
              </a:lnSpc>
              <a:buNone/>
            </a:pPr>
            <a:r>
              <a:rPr lang="en-US" sz="3200" dirty="0">
                <a:solidFill>
                  <a:schemeClr val="bg1"/>
                </a:solidFill>
                <a:latin typeface="Lora" pitchFamily="34" charset="0"/>
                <a:ea typeface="Lora" pitchFamily="34" charset="-122"/>
                <a:cs typeface="Lora" pitchFamily="34" charset="-120"/>
              </a:rPr>
              <a:t>Problem Solution :</a:t>
            </a:r>
            <a:endParaRPr lang="ar-EG" sz="3200" dirty="0">
              <a:solidFill>
                <a:schemeClr val="bg1"/>
              </a:solidFill>
              <a:latin typeface="Lora" pitchFamily="34" charset="0"/>
              <a:ea typeface="Lora" pitchFamily="34" charset="-122"/>
              <a:cs typeface="Lora" pitchFamily="34" charset="-120"/>
            </a:endParaRPr>
          </a:p>
          <a:p>
            <a:pPr marL="457200" indent="-457200" algn="just">
              <a:lnSpc>
                <a:spcPts val="3863"/>
              </a:lnSpc>
              <a:buFont typeface="Wingdings" panose="05000000000000000000" pitchFamily="2" charset="2"/>
              <a:buChar char="q"/>
            </a:pPr>
            <a:r>
              <a:rPr lang="en-US" sz="2800" dirty="0">
                <a:solidFill>
                  <a:schemeClr val="bg1"/>
                </a:solidFill>
                <a:latin typeface="Lora" pitchFamily="34" charset="0"/>
                <a:ea typeface="Lora" pitchFamily="34" charset="-122"/>
                <a:cs typeface="Lora" pitchFamily="34" charset="-120"/>
              </a:rPr>
              <a:t>Therefore, we have developed a chatbot that is available 24/7, which classifies </a:t>
            </a:r>
          </a:p>
          <a:p>
            <a:pPr algn="just">
              <a:lnSpc>
                <a:spcPts val="3863"/>
              </a:lnSpc>
            </a:pPr>
            <a:r>
              <a:rPr lang="en-US" sz="2800" dirty="0">
                <a:solidFill>
                  <a:schemeClr val="bg1"/>
                </a:solidFill>
                <a:latin typeface="Lora" pitchFamily="34" charset="0"/>
                <a:ea typeface="Lora" pitchFamily="34" charset="-122"/>
                <a:cs typeface="Lora" pitchFamily="34" charset="-120"/>
              </a:rPr>
              <a:t>the disease based on a set of symptoms entered by the user.</a:t>
            </a:r>
          </a:p>
          <a:p>
            <a:pPr algn="just">
              <a:lnSpc>
                <a:spcPts val="3863"/>
              </a:lnSpc>
            </a:pPr>
            <a:endParaRPr lang="ar-EG" sz="2800" dirty="0">
              <a:solidFill>
                <a:schemeClr val="bg1"/>
              </a:solidFill>
              <a:latin typeface="Lora" pitchFamily="34" charset="0"/>
              <a:ea typeface="Lora" pitchFamily="34" charset="-122"/>
              <a:cs typeface="Lora" pitchFamily="34" charset="-120"/>
            </a:endParaRPr>
          </a:p>
          <a:p>
            <a:pPr marL="342900" indent="-342900" algn="just">
              <a:lnSpc>
                <a:spcPts val="3863"/>
              </a:lnSpc>
              <a:buFont typeface="Wingdings" panose="05000000000000000000" pitchFamily="2" charset="2"/>
              <a:buChar char="q"/>
            </a:pPr>
            <a:r>
              <a:rPr lang="en-US" sz="2800" dirty="0">
                <a:solidFill>
                  <a:schemeClr val="accent2"/>
                </a:solidFill>
                <a:latin typeface="Lora" pitchFamily="34" charset="0"/>
                <a:ea typeface="Lora" pitchFamily="34" charset="-122"/>
                <a:cs typeface="Lora" pitchFamily="34" charset="-120"/>
              </a:rPr>
              <a:t> The first phase :</a:t>
            </a: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1- In order to understand the description of the patient's symptoms,</a:t>
            </a:r>
            <a:endParaRPr lang="ar-EG" sz="2800" dirty="0">
              <a:solidFill>
                <a:schemeClr val="bg1"/>
              </a:solidFill>
              <a:latin typeface="Lora" pitchFamily="34" charset="0"/>
              <a:ea typeface="Lora" pitchFamily="34" charset="-122"/>
              <a:cs typeface="Lora" pitchFamily="34" charset="-120"/>
            </a:endParaRPr>
          </a:p>
          <a:p>
            <a:pPr marL="0" indent="0" algn="just">
              <a:lnSpc>
                <a:spcPts val="3863"/>
              </a:lnSpc>
              <a:buNone/>
            </a:pPr>
            <a:r>
              <a:rPr lang="ar-EG" sz="2800" dirty="0">
                <a:solidFill>
                  <a:schemeClr val="bg1"/>
                </a:solidFill>
                <a:latin typeface="Lora" pitchFamily="34" charset="0"/>
                <a:ea typeface="Lora" pitchFamily="34" charset="-122"/>
                <a:cs typeface="Lora" pitchFamily="34" charset="-120"/>
              </a:rPr>
              <a:t> </a:t>
            </a:r>
            <a:r>
              <a:rPr lang="en-US" sz="2800" dirty="0">
                <a:solidFill>
                  <a:schemeClr val="bg1"/>
                </a:solidFill>
                <a:latin typeface="Lora" pitchFamily="34" charset="0"/>
                <a:ea typeface="Lora" pitchFamily="34" charset="-122"/>
                <a:cs typeface="Lora" pitchFamily="34" charset="-120"/>
              </a:rPr>
              <a:t>we used NLP techniques to do the following :</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34" charset="0"/>
                <a:ea typeface="Lora" pitchFamily="34" charset="-122"/>
                <a:cs typeface="Lora" pitchFamily="34" charset="-120"/>
              </a:rPr>
              <a:t>Filter the text from ineffective words and extract the words indicating</a:t>
            </a:r>
            <a:endParaRPr lang="ar-EG" sz="2800" dirty="0">
              <a:solidFill>
                <a:srgbClr val="6EB9FC"/>
              </a:solidFill>
              <a:latin typeface="Lora" pitchFamily="34" charset="0"/>
              <a:ea typeface="Lora" pitchFamily="34" charset="-122"/>
              <a:cs typeface="Lora" pitchFamily="34" charset="-120"/>
            </a:endParaRPr>
          </a:p>
          <a:p>
            <a:pPr lvl="1" algn="just">
              <a:lnSpc>
                <a:spcPts val="3863"/>
              </a:lnSpc>
            </a:pPr>
            <a:r>
              <a:rPr lang="ar-EG" sz="2800" dirty="0">
                <a:solidFill>
                  <a:srgbClr val="6EB9FC"/>
                </a:solidFill>
                <a:latin typeface="Lora" pitchFamily="34" charset="0"/>
                <a:ea typeface="Lora" pitchFamily="34" charset="-122"/>
                <a:cs typeface="Lora" pitchFamily="34" charset="-120"/>
              </a:rPr>
              <a:t>     </a:t>
            </a:r>
            <a:r>
              <a:rPr lang="en-US" sz="2800" dirty="0">
                <a:solidFill>
                  <a:srgbClr val="6EB9FC"/>
                </a:solidFill>
                <a:latin typeface="Lora" pitchFamily="34" charset="0"/>
                <a:ea typeface="Lora" pitchFamily="34" charset="-122"/>
                <a:cs typeface="Lora" pitchFamily="34" charset="-120"/>
              </a:rPr>
              <a:t> the symptoms (clear the text from stop words and…).</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34" charset="0"/>
                <a:ea typeface="Lora" pitchFamily="34" charset="-122"/>
                <a:cs typeface="Lora" pitchFamily="34" charset="-120"/>
              </a:rPr>
              <a:t>Store them in vector form with special number for each symptom.</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34" charset="0"/>
                <a:ea typeface="Lora" pitchFamily="34" charset="-122"/>
                <a:cs typeface="Lora" pitchFamily="34" charset="-120"/>
              </a:rPr>
              <a:t>Validate the text by identifying meaningless text.</a:t>
            </a:r>
          </a:p>
          <a:p>
            <a:pPr algn="just">
              <a:lnSpc>
                <a:spcPts val="3863"/>
              </a:lnSpc>
            </a:pPr>
            <a:endParaRPr lang="en-US" sz="2800" dirty="0">
              <a:solidFill>
                <a:srgbClr val="6EB9FC"/>
              </a:solidFill>
              <a:latin typeface="Lora" pitchFamily="34" charset="0"/>
              <a:ea typeface="Lora" pitchFamily="34" charset="-122"/>
              <a:cs typeface="Lora" pitchFamily="34" charset="-120"/>
            </a:endParaRP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2- In order to correctly diagnose the disease and achieve the best possible accuracy</a:t>
            </a:r>
            <a:endParaRPr lang="ar-EG" sz="2800" dirty="0">
              <a:solidFill>
                <a:schemeClr val="bg1"/>
              </a:solidFill>
              <a:latin typeface="Lora" pitchFamily="34" charset="0"/>
              <a:ea typeface="Lora" pitchFamily="34" charset="-122"/>
              <a:cs typeface="Lora" pitchFamily="34" charset="-120"/>
            </a:endParaRP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 from the ML model, we applied hyperparameter</a:t>
            </a:r>
            <a:r>
              <a:rPr lang="ar-EG" sz="2800" dirty="0">
                <a:solidFill>
                  <a:schemeClr val="bg1"/>
                </a:solidFill>
                <a:latin typeface="Lora" pitchFamily="34" charset="0"/>
                <a:ea typeface="Lora" pitchFamily="34" charset="-122"/>
                <a:cs typeface="Lora" pitchFamily="34" charset="-120"/>
              </a:rPr>
              <a:t> </a:t>
            </a:r>
            <a:r>
              <a:rPr lang="en-US" sz="2800" dirty="0">
                <a:solidFill>
                  <a:schemeClr val="bg1"/>
                </a:solidFill>
                <a:latin typeface="Lora" pitchFamily="34" charset="0"/>
                <a:ea typeface="Lora" pitchFamily="34" charset="-122"/>
                <a:cs typeface="Lora" pitchFamily="34" charset="-120"/>
              </a:rPr>
              <a:t>tuning using </a:t>
            </a:r>
            <a:r>
              <a:rPr lang="en-US" sz="2800" dirty="0">
                <a:solidFill>
                  <a:srgbClr val="6EB9FC"/>
                </a:solidFill>
                <a:latin typeface="Lora" pitchFamily="34" charset="0"/>
                <a:ea typeface="Lora" pitchFamily="34" charset="-122"/>
                <a:cs typeface="Lora" pitchFamily="34" charset="-120"/>
              </a:rPr>
              <a:t>Grid Search </a:t>
            </a:r>
            <a:r>
              <a:rPr lang="en-US" sz="2800" dirty="0">
                <a:solidFill>
                  <a:schemeClr val="bg1"/>
                </a:solidFill>
                <a:latin typeface="Lora" pitchFamily="34" charset="0"/>
                <a:ea typeface="Lora" pitchFamily="34" charset="-122"/>
                <a:cs typeface="Lora" pitchFamily="34" charset="-120"/>
              </a:rPr>
              <a:t>method </a:t>
            </a:r>
            <a:endParaRPr lang="ar-EG" sz="2800" dirty="0">
              <a:solidFill>
                <a:schemeClr val="bg1"/>
              </a:solidFill>
              <a:latin typeface="Lora" pitchFamily="34" charset="0"/>
              <a:ea typeface="Lora" pitchFamily="34" charset="-122"/>
              <a:cs typeface="Lora" pitchFamily="34" charset="-120"/>
            </a:endParaRP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on </a:t>
            </a:r>
            <a:r>
              <a:rPr lang="en-US" sz="2800" dirty="0">
                <a:solidFill>
                  <a:srgbClr val="92D050"/>
                </a:solidFill>
                <a:latin typeface="Lora" pitchFamily="34" charset="0"/>
                <a:ea typeface="Lora" pitchFamily="34" charset="-122"/>
                <a:cs typeface="Lora" pitchFamily="34" charset="-120"/>
              </a:rPr>
              <a:t>Different ML models.</a:t>
            </a:r>
          </a:p>
        </p:txBody>
      </p:sp>
      <p:sp>
        <p:nvSpPr>
          <p:cNvPr id="6" name="Text 3"/>
          <p:cNvSpPr/>
          <p:nvPr/>
        </p:nvSpPr>
        <p:spPr>
          <a:xfrm>
            <a:off x="982980" y="2071091"/>
            <a:ext cx="10718246" cy="1244203"/>
          </a:xfrm>
          <a:prstGeom prst="rect">
            <a:avLst/>
          </a:prstGeom>
          <a:noFill/>
          <a:ln/>
        </p:spPr>
        <p:txBody>
          <a:bodyPr wrap="square" rtlCol="0" anchor="t"/>
          <a:lstStyle/>
          <a:p>
            <a:pPr marL="0" indent="0">
              <a:lnSpc>
                <a:spcPts val="2414"/>
              </a:lnSpc>
              <a:buNone/>
            </a:pPr>
            <a:endParaRPr lang="en-US" sz="2400" dirty="0"/>
          </a:p>
        </p:txBody>
      </p:sp>
      <p:sp>
        <p:nvSpPr>
          <p:cNvPr id="10" name="Text 7"/>
          <p:cNvSpPr/>
          <p:nvPr/>
        </p:nvSpPr>
        <p:spPr>
          <a:xfrm>
            <a:off x="982980" y="5544800"/>
            <a:ext cx="8343900" cy="1530370"/>
          </a:xfrm>
          <a:prstGeom prst="rect">
            <a:avLst/>
          </a:prstGeom>
          <a:noFill/>
          <a:ln/>
        </p:spPr>
        <p:txBody>
          <a:bodyPr wrap="none" rtlCol="0" anchor="t"/>
          <a:lstStyle/>
          <a:p>
            <a:pPr>
              <a:lnSpc>
                <a:spcPts val="2414"/>
              </a:lnSpc>
            </a:pPr>
            <a:endParaRPr lang="en-US" sz="2400" dirty="0"/>
          </a:p>
          <a:p>
            <a:pPr>
              <a:lnSpc>
                <a:spcPts val="2414"/>
              </a:lnSpc>
            </a:pPr>
            <a:endParaRPr lang="en-US" sz="2400" dirty="0">
              <a:solidFill>
                <a:srgbClr val="6EB9FC"/>
              </a:solidFill>
              <a:latin typeface="Lora" pitchFamily="34" charset="0"/>
              <a:ea typeface="Lora" pitchFamily="34" charset="-122"/>
              <a:cs typeface="Lora" pitchFamily="34" charset="-120"/>
            </a:endParaRPr>
          </a:p>
          <a:p>
            <a:pPr>
              <a:lnSpc>
                <a:spcPts val="2414"/>
              </a:lnSpc>
            </a:pPr>
            <a:endParaRPr lang="en-US" sz="2400" dirty="0"/>
          </a:p>
          <a:p>
            <a:pPr marL="0" indent="0">
              <a:lnSpc>
                <a:spcPts val="2414"/>
              </a:lnSpc>
              <a:buNone/>
            </a:pPr>
            <a:endParaRPr lang="en-US" sz="2400" dirty="0"/>
          </a:p>
        </p:txBody>
      </p:sp>
      <p:sp>
        <p:nvSpPr>
          <p:cNvPr id="11" name="Text 8"/>
          <p:cNvSpPr/>
          <p:nvPr/>
        </p:nvSpPr>
        <p:spPr>
          <a:xfrm>
            <a:off x="2570972" y="5995392"/>
            <a:ext cx="3154680" cy="306586"/>
          </a:xfrm>
          <a:prstGeom prst="rect">
            <a:avLst/>
          </a:prstGeom>
          <a:noFill/>
          <a:ln/>
        </p:spPr>
        <p:txBody>
          <a:bodyPr wrap="none" rtlCol="0" anchor="t"/>
          <a:lstStyle/>
          <a:p>
            <a:pPr marL="0" indent="0">
              <a:lnSpc>
                <a:spcPts val="2414"/>
              </a:lnSpc>
              <a:buNone/>
            </a:pPr>
            <a:endParaRPr lang="en-US" sz="2400" dirty="0"/>
          </a:p>
        </p:txBody>
      </p:sp>
      <p:sp>
        <p:nvSpPr>
          <p:cNvPr id="12" name="Text 9"/>
          <p:cNvSpPr/>
          <p:nvPr/>
        </p:nvSpPr>
        <p:spPr>
          <a:xfrm>
            <a:off x="2570972" y="6615410"/>
            <a:ext cx="4213860" cy="306586"/>
          </a:xfrm>
          <a:prstGeom prst="rect">
            <a:avLst/>
          </a:prstGeom>
          <a:noFill/>
          <a:ln/>
        </p:spPr>
        <p:txBody>
          <a:bodyPr wrap="none" rtlCol="0" anchor="t"/>
          <a:lstStyle/>
          <a:p>
            <a:pPr marL="0" indent="0">
              <a:lnSpc>
                <a:spcPts val="2414"/>
              </a:lnSpc>
              <a:buNone/>
            </a:pPr>
            <a:endParaRPr lang="en-US" sz="2400" dirty="0"/>
          </a:p>
        </p:txBody>
      </p:sp>
      <p:sp>
        <p:nvSpPr>
          <p:cNvPr id="13" name="Text 10"/>
          <p:cNvSpPr/>
          <p:nvPr/>
        </p:nvSpPr>
        <p:spPr>
          <a:xfrm>
            <a:off x="2572331" y="7197209"/>
            <a:ext cx="3848100" cy="306586"/>
          </a:xfrm>
          <a:prstGeom prst="rect">
            <a:avLst/>
          </a:prstGeom>
          <a:noFill/>
          <a:ln/>
        </p:spPr>
        <p:txBody>
          <a:bodyPr wrap="none" rtlCol="0" anchor="t"/>
          <a:lstStyle/>
          <a:p>
            <a:pPr marL="0" indent="0">
              <a:lnSpc>
                <a:spcPts val="2414"/>
              </a:lnSpc>
              <a:buNone/>
            </a:pP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542259" y="725805"/>
            <a:ext cx="13822327" cy="7333674"/>
          </a:xfrm>
          <a:prstGeom prst="rect">
            <a:avLst/>
          </a:prstGeom>
          <a:noFill/>
          <a:ln/>
        </p:spPr>
        <p:txBody>
          <a:bodyPr wrap="none" rtlCol="0" anchor="t"/>
          <a:lstStyle/>
          <a:p>
            <a:pPr marL="0" indent="0">
              <a:lnSpc>
                <a:spcPts val="3863"/>
              </a:lnSpc>
              <a:buNone/>
            </a:pPr>
            <a:endParaRPr lang="ar-EG" sz="2800" dirty="0">
              <a:solidFill>
                <a:schemeClr val="bg1"/>
              </a:solidFill>
              <a:latin typeface="Lora" pitchFamily="34" charset="0"/>
              <a:ea typeface="Lora" pitchFamily="34" charset="-122"/>
              <a:cs typeface="Lora" pitchFamily="34" charset="-120"/>
            </a:endParaRPr>
          </a:p>
          <a:p>
            <a:pPr marL="0" indent="0">
              <a:lnSpc>
                <a:spcPts val="3863"/>
              </a:lnSpc>
              <a:buNone/>
            </a:pPr>
            <a:endParaRPr lang="ar-EG" sz="2800" dirty="0">
              <a:solidFill>
                <a:schemeClr val="bg1"/>
              </a:solidFill>
              <a:latin typeface="Lora" pitchFamily="34" charset="0"/>
              <a:ea typeface="Lora" pitchFamily="34" charset="-122"/>
              <a:cs typeface="Lora" pitchFamily="34" charset="-120"/>
            </a:endParaRPr>
          </a:p>
        </p:txBody>
      </p:sp>
      <p:sp>
        <p:nvSpPr>
          <p:cNvPr id="6" name="Text 3"/>
          <p:cNvSpPr/>
          <p:nvPr/>
        </p:nvSpPr>
        <p:spPr>
          <a:xfrm>
            <a:off x="982980" y="2071091"/>
            <a:ext cx="10718246" cy="1244203"/>
          </a:xfrm>
          <a:prstGeom prst="rect">
            <a:avLst/>
          </a:prstGeom>
          <a:noFill/>
          <a:ln/>
        </p:spPr>
        <p:txBody>
          <a:bodyPr wrap="square" rtlCol="0" anchor="t"/>
          <a:lstStyle/>
          <a:p>
            <a:pPr marL="0" indent="0">
              <a:lnSpc>
                <a:spcPts val="2414"/>
              </a:lnSpc>
              <a:buNone/>
            </a:pPr>
            <a:endParaRPr lang="en-US" sz="2400" dirty="0"/>
          </a:p>
        </p:txBody>
      </p:sp>
      <p:sp>
        <p:nvSpPr>
          <p:cNvPr id="10" name="Text 7"/>
          <p:cNvSpPr/>
          <p:nvPr/>
        </p:nvSpPr>
        <p:spPr>
          <a:xfrm>
            <a:off x="982980" y="5544800"/>
            <a:ext cx="8343900" cy="1530370"/>
          </a:xfrm>
          <a:prstGeom prst="rect">
            <a:avLst/>
          </a:prstGeom>
          <a:noFill/>
          <a:ln/>
        </p:spPr>
        <p:txBody>
          <a:bodyPr wrap="none" rtlCol="0" anchor="t"/>
          <a:lstStyle/>
          <a:p>
            <a:pPr>
              <a:lnSpc>
                <a:spcPts val="2414"/>
              </a:lnSpc>
            </a:pPr>
            <a:endParaRPr lang="en-US" sz="2400" dirty="0"/>
          </a:p>
          <a:p>
            <a:pPr>
              <a:lnSpc>
                <a:spcPts val="2414"/>
              </a:lnSpc>
            </a:pPr>
            <a:endParaRPr lang="en-US" sz="2400" dirty="0">
              <a:solidFill>
                <a:srgbClr val="6EB9FC"/>
              </a:solidFill>
              <a:latin typeface="Lora" pitchFamily="34" charset="0"/>
              <a:ea typeface="Lora" pitchFamily="34" charset="-122"/>
              <a:cs typeface="Lora" pitchFamily="34" charset="-120"/>
            </a:endParaRPr>
          </a:p>
          <a:p>
            <a:pPr>
              <a:lnSpc>
                <a:spcPts val="2414"/>
              </a:lnSpc>
            </a:pPr>
            <a:endParaRPr lang="en-US" sz="2400" dirty="0"/>
          </a:p>
          <a:p>
            <a:pPr marL="0" indent="0">
              <a:lnSpc>
                <a:spcPts val="2414"/>
              </a:lnSpc>
              <a:buNone/>
            </a:pPr>
            <a:endParaRPr lang="en-US" sz="2400" dirty="0"/>
          </a:p>
        </p:txBody>
      </p:sp>
      <p:sp>
        <p:nvSpPr>
          <p:cNvPr id="11" name="Text 8"/>
          <p:cNvSpPr/>
          <p:nvPr/>
        </p:nvSpPr>
        <p:spPr>
          <a:xfrm>
            <a:off x="2570972" y="5995392"/>
            <a:ext cx="3154680" cy="306586"/>
          </a:xfrm>
          <a:prstGeom prst="rect">
            <a:avLst/>
          </a:prstGeom>
          <a:noFill/>
          <a:ln/>
        </p:spPr>
        <p:txBody>
          <a:bodyPr wrap="none" rtlCol="0" anchor="t"/>
          <a:lstStyle/>
          <a:p>
            <a:pPr marL="0" indent="0">
              <a:lnSpc>
                <a:spcPts val="2414"/>
              </a:lnSpc>
              <a:buNone/>
            </a:pPr>
            <a:endParaRPr lang="en-US" sz="2400" dirty="0"/>
          </a:p>
        </p:txBody>
      </p:sp>
      <p:sp>
        <p:nvSpPr>
          <p:cNvPr id="12" name="Text 9"/>
          <p:cNvSpPr/>
          <p:nvPr/>
        </p:nvSpPr>
        <p:spPr>
          <a:xfrm>
            <a:off x="2570972" y="6615410"/>
            <a:ext cx="4213860" cy="306586"/>
          </a:xfrm>
          <a:prstGeom prst="rect">
            <a:avLst/>
          </a:prstGeom>
          <a:noFill/>
          <a:ln/>
        </p:spPr>
        <p:txBody>
          <a:bodyPr wrap="none" rtlCol="0" anchor="t"/>
          <a:lstStyle/>
          <a:p>
            <a:pPr marL="0" indent="0">
              <a:lnSpc>
                <a:spcPts val="2414"/>
              </a:lnSpc>
              <a:buNone/>
            </a:pPr>
            <a:endParaRPr lang="en-US" sz="2400" dirty="0"/>
          </a:p>
        </p:txBody>
      </p:sp>
      <p:sp>
        <p:nvSpPr>
          <p:cNvPr id="13" name="Text 10"/>
          <p:cNvSpPr/>
          <p:nvPr/>
        </p:nvSpPr>
        <p:spPr>
          <a:xfrm>
            <a:off x="2572331" y="7197209"/>
            <a:ext cx="3848100" cy="306586"/>
          </a:xfrm>
          <a:prstGeom prst="rect">
            <a:avLst/>
          </a:prstGeom>
          <a:noFill/>
          <a:ln/>
        </p:spPr>
        <p:txBody>
          <a:bodyPr wrap="none" rtlCol="0" anchor="t"/>
          <a:lstStyle/>
          <a:p>
            <a:pPr marL="0" indent="0">
              <a:lnSpc>
                <a:spcPts val="2414"/>
              </a:lnSpc>
              <a:buNone/>
            </a:pPr>
            <a:endParaRPr lang="en-US" sz="2400" dirty="0"/>
          </a:p>
        </p:txBody>
      </p:sp>
      <p:sp>
        <p:nvSpPr>
          <p:cNvPr id="5" name="TextBox 4">
            <a:extLst>
              <a:ext uri="{FF2B5EF4-FFF2-40B4-BE49-F238E27FC236}">
                <a16:creationId xmlns:a16="http://schemas.microsoft.com/office/drawing/2014/main" id="{4F823A96-8715-5E3E-4CBC-0F2DB1DBD65C}"/>
              </a:ext>
            </a:extLst>
          </p:cNvPr>
          <p:cNvSpPr txBox="1"/>
          <p:nvPr/>
        </p:nvSpPr>
        <p:spPr>
          <a:xfrm>
            <a:off x="712381" y="749197"/>
            <a:ext cx="12818079" cy="6561283"/>
          </a:xfrm>
          <a:prstGeom prst="rect">
            <a:avLst/>
          </a:prstGeom>
          <a:noFill/>
        </p:spPr>
        <p:txBody>
          <a:bodyPr wrap="square" rtlCol="0">
            <a:spAutoFit/>
          </a:bodyPr>
          <a:lstStyle/>
          <a:p>
            <a:pPr marL="342900" indent="-342900">
              <a:lnSpc>
                <a:spcPts val="3863"/>
              </a:lnSpc>
              <a:buFont typeface="Wingdings" panose="05000000000000000000" pitchFamily="2" charset="2"/>
              <a:buChar char="q"/>
            </a:pPr>
            <a:r>
              <a:rPr lang="en-US" sz="2800" dirty="0">
                <a:solidFill>
                  <a:schemeClr val="accent2"/>
                </a:solidFill>
                <a:latin typeface="Lora" pitchFamily="34" charset="0"/>
                <a:ea typeface="Lora" pitchFamily="34" charset="-122"/>
                <a:cs typeface="Lora" pitchFamily="34" charset="-120"/>
              </a:rPr>
              <a:t> The Second phase :</a:t>
            </a:r>
          </a:p>
          <a:p>
            <a:pPr marL="0" indent="0" algn="just">
              <a:lnSpc>
                <a:spcPts val="3863"/>
              </a:lnSpc>
              <a:buNone/>
            </a:pPr>
            <a:r>
              <a:rPr lang="en-US" sz="2800" dirty="0">
                <a:solidFill>
                  <a:schemeClr val="bg1"/>
                </a:solidFill>
                <a:latin typeface="Lora" pitchFamily="2" charset="0"/>
              </a:rPr>
              <a:t>3- We created a Mobile Application, </a:t>
            </a:r>
            <a:r>
              <a:rPr lang="en-US" sz="2800" dirty="0">
                <a:solidFill>
                  <a:schemeClr val="bg1"/>
                </a:solidFill>
                <a:latin typeface="Lora" pitchFamily="2" charset="0"/>
                <a:ea typeface="Lora" pitchFamily="34" charset="-122"/>
                <a:cs typeface="Lora" pitchFamily="34" charset="-120"/>
              </a:rPr>
              <a:t>Supports Arabic and English GUI,</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rPr>
              <a:t>to facilitate smooth and interactive communication with the chatbot Using :</a:t>
            </a:r>
          </a:p>
          <a:p>
            <a:pPr marL="0" indent="0" algn="just">
              <a:lnSpc>
                <a:spcPts val="3863"/>
              </a:lnSpc>
              <a:buNone/>
            </a:pPr>
            <a:endParaRPr lang="en-US" sz="2800" dirty="0">
              <a:solidFill>
                <a:schemeClr val="bg1"/>
              </a:solidFill>
              <a:latin typeface="Lora" pitchFamily="2" charset="0"/>
            </a:endParaRPr>
          </a:p>
          <a:p>
            <a:pPr marL="914400" lvl="1" indent="-457200" algn="just">
              <a:lnSpc>
                <a:spcPts val="3863"/>
              </a:lnSpc>
              <a:buFont typeface="Wingdings" panose="05000000000000000000" pitchFamily="2" charset="2"/>
              <a:buChar char="q"/>
            </a:pPr>
            <a:r>
              <a:rPr lang="en-US" sz="2800" dirty="0">
                <a:solidFill>
                  <a:srgbClr val="6EB9FC"/>
                </a:solidFill>
                <a:latin typeface="Lora" pitchFamily="2" charset="0"/>
              </a:rPr>
              <a:t>Dart</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2" charset="0"/>
              </a:rPr>
              <a:t>Flutter</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2" charset="0"/>
              </a:rPr>
              <a:t>Flask</a:t>
            </a:r>
          </a:p>
          <a:p>
            <a:pPr algn="just">
              <a:lnSpc>
                <a:spcPts val="3863"/>
              </a:lnSpc>
            </a:pPr>
            <a:endParaRPr lang="en-US" sz="2800" dirty="0">
              <a:solidFill>
                <a:srgbClr val="6EB9FC"/>
              </a:solidFill>
              <a:latin typeface="Lora" pitchFamily="2" charset="0"/>
            </a:endParaRPr>
          </a:p>
          <a:p>
            <a:pPr algn="just">
              <a:lnSpc>
                <a:spcPts val="3863"/>
              </a:lnSpc>
            </a:pPr>
            <a:r>
              <a:rPr lang="en-US" sz="2800" dirty="0">
                <a:solidFill>
                  <a:schemeClr val="bg1"/>
                </a:solidFill>
                <a:latin typeface="Lora" pitchFamily="2" charset="0"/>
                <a:ea typeface="Lora" pitchFamily="34" charset="-122"/>
                <a:cs typeface="Lora" pitchFamily="34" charset="-120"/>
              </a:rPr>
              <a:t>4- Support </a:t>
            </a:r>
            <a:r>
              <a:rPr lang="en-US" sz="2800" dirty="0">
                <a:solidFill>
                  <a:srgbClr val="6EB9FC"/>
                </a:solidFill>
                <a:latin typeface="Lora" pitchFamily="2" charset="0"/>
                <a:ea typeface="Lora" pitchFamily="34" charset="-122"/>
                <a:cs typeface="Lora" pitchFamily="34" charset="-120"/>
              </a:rPr>
              <a:t>conversation</a:t>
            </a:r>
            <a:r>
              <a:rPr lang="en-US" sz="2800" dirty="0">
                <a:solidFill>
                  <a:schemeClr val="bg1"/>
                </a:solidFill>
                <a:latin typeface="Lora" pitchFamily="2" charset="0"/>
                <a:ea typeface="Lora" pitchFamily="34" charset="-122"/>
                <a:cs typeface="Lora" pitchFamily="34" charset="-120"/>
              </a:rPr>
              <a:t> in both Arabic and English</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to ensure usability technique between chatbot and patient.</a:t>
            </a:r>
          </a:p>
          <a:p>
            <a:pPr algn="just">
              <a:lnSpc>
                <a:spcPts val="3863"/>
              </a:lnSpc>
            </a:pPr>
            <a:endParaRPr lang="en-US" sz="2800" dirty="0">
              <a:solidFill>
                <a:srgbClr val="6EB9FC"/>
              </a:solidFill>
              <a:latin typeface="Lora" pitchFamily="2" charset="0"/>
            </a:endParaRPr>
          </a:p>
          <a:p>
            <a:pPr algn="just">
              <a:lnSpc>
                <a:spcPts val="3863"/>
              </a:lnSpc>
            </a:pPr>
            <a:r>
              <a:rPr lang="en-US" sz="2800" dirty="0">
                <a:solidFill>
                  <a:schemeClr val="bg1"/>
                </a:solidFill>
                <a:latin typeface="Lora" pitchFamily="2" charset="0"/>
              </a:rPr>
              <a:t>5- Provide patients with some </a:t>
            </a:r>
            <a:r>
              <a:rPr lang="en-US" sz="2800" dirty="0">
                <a:solidFill>
                  <a:srgbClr val="6EB9FC"/>
                </a:solidFill>
                <a:latin typeface="Lora" pitchFamily="2" charset="0"/>
              </a:rPr>
              <a:t>precautions</a:t>
            </a:r>
            <a:r>
              <a:rPr lang="en-US" sz="2800" dirty="0">
                <a:solidFill>
                  <a:schemeClr val="bg1"/>
                </a:solidFill>
                <a:latin typeface="Lora" pitchFamily="2" charset="0"/>
              </a:rPr>
              <a:t> and a </a:t>
            </a:r>
            <a:r>
              <a:rPr lang="en-US" sz="2800" dirty="0">
                <a:solidFill>
                  <a:srgbClr val="6EB9FC"/>
                </a:solidFill>
                <a:latin typeface="Lora" pitchFamily="2" charset="0"/>
              </a:rPr>
              <a:t>Google Map </a:t>
            </a:r>
            <a:r>
              <a:rPr lang="en-US" sz="2800" dirty="0">
                <a:solidFill>
                  <a:schemeClr val="bg1"/>
                </a:solidFill>
                <a:latin typeface="Lora" pitchFamily="2" charset="0"/>
              </a:rPr>
              <a:t>to guide them to the closest hospitals to their location.</a:t>
            </a:r>
          </a:p>
        </p:txBody>
      </p:sp>
    </p:spTree>
    <p:extLst>
      <p:ext uri="{BB962C8B-B14F-4D97-AF65-F5344CB8AC3E}">
        <p14:creationId xmlns:p14="http://schemas.microsoft.com/office/powerpoint/2010/main" val="274244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0"/>
            <a:ext cx="3295859" cy="8229600"/>
          </a:xfrm>
          <a:prstGeom prst="rect">
            <a:avLst/>
          </a:prstGeom>
        </p:spPr>
      </p:pic>
      <p:sp>
        <p:nvSpPr>
          <p:cNvPr id="5" name="Text 1"/>
          <p:cNvSpPr/>
          <p:nvPr/>
        </p:nvSpPr>
        <p:spPr>
          <a:xfrm>
            <a:off x="5854450" y="3688747"/>
            <a:ext cx="4443889"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05</a:t>
            </a:r>
            <a:endParaRPr lang="en-US" sz="4400" dirty="0">
              <a:solidFill>
                <a:schemeClr val="bg1"/>
              </a:solidFill>
            </a:endParaRPr>
          </a:p>
        </p:txBody>
      </p:sp>
      <p:sp>
        <p:nvSpPr>
          <p:cNvPr id="6" name="Text 2"/>
          <p:cNvSpPr/>
          <p:nvPr/>
        </p:nvSpPr>
        <p:spPr>
          <a:xfrm>
            <a:off x="5771319" y="4434031"/>
            <a:ext cx="4443889"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Related work</a:t>
            </a:r>
            <a:endParaRPr lang="en-US" sz="4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723482" y="844063"/>
            <a:ext cx="13765404" cy="6584154"/>
          </a:xfrm>
          <a:prstGeom prst="rect">
            <a:avLst/>
          </a:prstGeom>
          <a:noFill/>
          <a:ln/>
        </p:spPr>
        <p:txBody>
          <a:bodyPr wrap="none" rtlCol="0" anchor="t"/>
          <a:lstStyle/>
          <a:p>
            <a:r>
              <a:rPr lang="en-US" sz="3600" dirty="0">
                <a:solidFill>
                  <a:schemeClr val="bg1"/>
                </a:solidFill>
                <a:latin typeface="Lora" pitchFamily="2" charset="0"/>
              </a:rPr>
              <a:t>Related Work :</a:t>
            </a:r>
          </a:p>
          <a:p>
            <a:endParaRPr lang="en-US" sz="3600" dirty="0">
              <a:solidFill>
                <a:schemeClr val="bg1"/>
              </a:solidFill>
              <a:latin typeface="Lora" pitchFamily="2" charset="0"/>
            </a:endParaRPr>
          </a:p>
          <a:p>
            <a:r>
              <a:rPr lang="en-US" sz="2800" dirty="0">
                <a:solidFill>
                  <a:schemeClr val="bg1"/>
                </a:solidFill>
                <a:latin typeface="Lora" pitchFamily="2" charset="0"/>
              </a:rPr>
              <a:t>1- “</a:t>
            </a:r>
            <a:r>
              <a:rPr lang="en-US" sz="2800" b="1" dirty="0">
                <a:solidFill>
                  <a:schemeClr val="accent2"/>
                </a:solidFill>
                <a:latin typeface="Lora" pitchFamily="2" charset="0"/>
              </a:rPr>
              <a:t>Multilingual Healthcare Chatbot Using Machine Learning</a:t>
            </a:r>
            <a:r>
              <a:rPr lang="en-US" sz="2800" dirty="0">
                <a:solidFill>
                  <a:schemeClr val="bg1"/>
                </a:solidFill>
                <a:latin typeface="Lora" pitchFamily="2" charset="0"/>
              </a:rPr>
              <a:t>” by Sagar </a:t>
            </a:r>
            <a:r>
              <a:rPr lang="en-US" sz="2800" dirty="0" err="1">
                <a:solidFill>
                  <a:schemeClr val="bg1"/>
                </a:solidFill>
                <a:latin typeface="Lora" pitchFamily="2" charset="0"/>
              </a:rPr>
              <a:t>Badlani</a:t>
            </a:r>
            <a:r>
              <a:rPr lang="en-US" sz="2800" dirty="0">
                <a:solidFill>
                  <a:schemeClr val="bg1"/>
                </a:solidFill>
                <a:latin typeface="Lora" pitchFamily="2" charset="0"/>
              </a:rPr>
              <a:t>,</a:t>
            </a:r>
          </a:p>
          <a:p>
            <a:r>
              <a:rPr lang="en-US" sz="2800" dirty="0">
                <a:solidFill>
                  <a:schemeClr val="bg1"/>
                </a:solidFill>
                <a:latin typeface="Lora" pitchFamily="2" charset="0"/>
              </a:rPr>
              <a:t>Tanvi Aditya, Meet Dave and Sheetal Chaudhari from Mumbai, India. (2021)</a:t>
            </a:r>
          </a:p>
          <a:p>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system created as a </a:t>
            </a:r>
            <a:r>
              <a:rPr lang="en-US" sz="2800" dirty="0">
                <a:solidFill>
                  <a:srgbClr val="6EB9FC"/>
                </a:solidFill>
                <a:latin typeface="Lora" pitchFamily="2" charset="0"/>
              </a:rPr>
              <a:t>Web application</a:t>
            </a:r>
            <a:r>
              <a:rPr lang="en-US" sz="2800" dirty="0">
                <a:solidFill>
                  <a:schemeClr val="bg1"/>
                </a:solidFill>
                <a:latin typeface="Lora" pitchFamily="2" charset="0"/>
              </a:rPr>
              <a:t>.</a:t>
            </a:r>
          </a:p>
          <a:p>
            <a:pPr marL="457200" indent="-457200">
              <a:buFont typeface="Arial" panose="020B0604020202020204" pitchFamily="34" charset="0"/>
              <a:buChar char="•"/>
            </a:pPr>
            <a:r>
              <a:rPr lang="en-US" sz="2800" dirty="0">
                <a:solidFill>
                  <a:srgbClr val="6EB9FC"/>
                </a:solidFill>
                <a:latin typeface="Lora" pitchFamily="2" charset="0"/>
              </a:rPr>
              <a:t>Python</a:t>
            </a:r>
            <a:r>
              <a:rPr lang="en-US" sz="2800" dirty="0">
                <a:solidFill>
                  <a:schemeClr val="bg1"/>
                </a:solidFill>
                <a:latin typeface="Lora" pitchFamily="2" charset="0"/>
              </a:rPr>
              <a:t> programming language.</a:t>
            </a:r>
            <a:endParaRPr lang="en-US" sz="2800" dirty="0">
              <a:solidFill>
                <a:srgbClr val="6EB9FC"/>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chatbot application supports English &amp; </a:t>
            </a:r>
            <a:r>
              <a:rPr lang="en-US" sz="2800" dirty="0">
                <a:solidFill>
                  <a:srgbClr val="6EB9FC"/>
                </a:solidFill>
                <a:latin typeface="Lora" pitchFamily="2" charset="0"/>
              </a:rPr>
              <a:t>Hindi languages</a:t>
            </a:r>
            <a:r>
              <a:rPr lang="en-US" sz="2800" dirty="0">
                <a:solidFill>
                  <a:schemeClr val="bg1"/>
                </a:solidFill>
                <a:latin typeface="Lora" pitchFamily="2" charset="0"/>
              </a:rPr>
              <a:t>.</a:t>
            </a:r>
          </a:p>
          <a:p>
            <a:pPr marL="457200" indent="-457200">
              <a:buFont typeface="Arial" panose="020B0604020202020204" pitchFamily="34" charset="0"/>
              <a:buChar char="•"/>
            </a:pPr>
            <a:r>
              <a:rPr lang="en-US" sz="2800" dirty="0">
                <a:solidFill>
                  <a:srgbClr val="6EB9FC"/>
                </a:solidFill>
                <a:latin typeface="Lora" pitchFamily="2" charset="0"/>
              </a:rPr>
              <a:t>Best Classification Algorithm used : </a:t>
            </a:r>
            <a:r>
              <a:rPr lang="en-US" sz="2800" dirty="0">
                <a:solidFill>
                  <a:schemeClr val="bg1"/>
                </a:solidFill>
                <a:latin typeface="Lora" pitchFamily="2" charset="0"/>
              </a:rPr>
              <a:t>(Random Forest),</a:t>
            </a:r>
            <a:r>
              <a:rPr lang="es-ES" sz="2800" dirty="0">
                <a:solidFill>
                  <a:schemeClr val="accent2"/>
                </a:solidFill>
                <a:latin typeface="Lora" pitchFamily="2" charset="0"/>
              </a:rPr>
              <a:t> Accuracy</a:t>
            </a:r>
            <a:r>
              <a:rPr lang="es-ES" sz="2800" dirty="0">
                <a:solidFill>
                  <a:schemeClr val="bg1"/>
                </a:solidFill>
                <a:latin typeface="Lora" pitchFamily="2" charset="0"/>
              </a:rPr>
              <a:t> : [ </a:t>
            </a:r>
            <a:r>
              <a:rPr lang="es-ES" sz="2800" dirty="0">
                <a:solidFill>
                  <a:srgbClr val="00B050"/>
                </a:solidFill>
                <a:latin typeface="Lora" pitchFamily="2" charset="0"/>
              </a:rPr>
              <a:t>98.43%</a:t>
            </a:r>
            <a:r>
              <a:rPr lang="es-ES" sz="2800" dirty="0">
                <a:solidFill>
                  <a:schemeClr val="bg1"/>
                </a:solidFill>
                <a:latin typeface="Lora" pitchFamily="2" charset="0"/>
              </a:rPr>
              <a:t>].</a:t>
            </a:r>
          </a:p>
          <a:p>
            <a:endParaRPr lang="en-US" sz="2800" dirty="0">
              <a:solidFill>
                <a:schemeClr val="bg1"/>
              </a:solidFill>
              <a:latin typeface="Lora" pitchFamily="2" charset="0"/>
            </a:endParaRPr>
          </a:p>
          <a:p>
            <a:pPr marL="457200" indent="-457200">
              <a:buFont typeface="Wingdings" panose="05000000000000000000" pitchFamily="2" charset="2"/>
              <a:buChar char="§"/>
            </a:pPr>
            <a:r>
              <a:rPr lang="es-ES" sz="2800" dirty="0">
                <a:solidFill>
                  <a:schemeClr val="accent2"/>
                </a:solidFill>
                <a:latin typeface="Lora" pitchFamily="2" charset="0"/>
              </a:rPr>
              <a:t>Limitations</a:t>
            </a:r>
            <a:r>
              <a:rPr lang="es-ES" sz="2800" dirty="0">
                <a:solidFill>
                  <a:schemeClr val="bg1"/>
                </a:solidFill>
                <a:latin typeface="Lora" pitchFamily="2" charset="0"/>
              </a:rPr>
              <a:t> : </a:t>
            </a:r>
            <a:r>
              <a:rPr lang="en-US" sz="2800" dirty="0">
                <a:solidFill>
                  <a:schemeClr val="bg1"/>
                </a:solidFill>
                <a:latin typeface="Lora" pitchFamily="2" charset="0"/>
              </a:rPr>
              <a:t>- </a:t>
            </a:r>
            <a:r>
              <a:rPr lang="en-US" sz="2800" dirty="0">
                <a:solidFill>
                  <a:srgbClr val="00B050"/>
                </a:solidFill>
                <a:latin typeface="Lora" pitchFamily="2" charset="0"/>
              </a:rPr>
              <a:t>No</a:t>
            </a:r>
            <a:r>
              <a:rPr lang="en-US" sz="2800" dirty="0">
                <a:solidFill>
                  <a:schemeClr val="bg1"/>
                </a:solidFill>
                <a:latin typeface="Lora" pitchFamily="2" charset="0"/>
              </a:rPr>
              <a:t> support for </a:t>
            </a:r>
            <a:r>
              <a:rPr lang="en-US" sz="2800" dirty="0">
                <a:solidFill>
                  <a:srgbClr val="00B050"/>
                </a:solidFill>
                <a:latin typeface="Lora" pitchFamily="2" charset="0"/>
              </a:rPr>
              <a:t>Arabic</a:t>
            </a:r>
            <a:r>
              <a:rPr lang="en-US" sz="2800" dirty="0">
                <a:solidFill>
                  <a:schemeClr val="bg1"/>
                </a:solidFill>
                <a:latin typeface="Lora" pitchFamily="2" charset="0"/>
              </a:rPr>
              <a:t> Language.</a:t>
            </a:r>
          </a:p>
          <a:p>
            <a:r>
              <a:rPr lang="en-US" sz="2800" dirty="0">
                <a:solidFill>
                  <a:schemeClr val="bg1"/>
                </a:solidFill>
                <a:latin typeface="Lora" pitchFamily="2" charset="0"/>
              </a:rPr>
              <a:t>		        - Their best model accuracy </a:t>
            </a:r>
          </a:p>
          <a:p>
            <a:r>
              <a:rPr lang="en-US" sz="2800" dirty="0">
                <a:solidFill>
                  <a:schemeClr val="bg1"/>
                </a:solidFill>
                <a:latin typeface="Lora" pitchFamily="2" charset="0"/>
              </a:rPr>
              <a:t>                               </a:t>
            </a:r>
            <a:r>
              <a:rPr lang="en-US" sz="2800" u="sng" dirty="0">
                <a:solidFill>
                  <a:srgbClr val="6EB9FC"/>
                </a:solidFill>
                <a:latin typeface="Lora" pitchFamily="2" charset="0"/>
              </a:rPr>
              <a:t>is lower than </a:t>
            </a:r>
            <a:r>
              <a:rPr lang="en-US" sz="2800" dirty="0">
                <a:solidFill>
                  <a:schemeClr val="bg1"/>
                </a:solidFill>
                <a:latin typeface="Lora" pitchFamily="2" charset="0"/>
              </a:rPr>
              <a:t>our best model accuracy [</a:t>
            </a:r>
            <a:r>
              <a:rPr lang="en-US" sz="2800" dirty="0">
                <a:solidFill>
                  <a:srgbClr val="00B050"/>
                </a:solidFill>
                <a:latin typeface="Lora" pitchFamily="2" charset="0"/>
              </a:rPr>
              <a:t>99.43%</a:t>
            </a:r>
            <a:r>
              <a:rPr lang="en-US" sz="2800" dirty="0">
                <a:solidFill>
                  <a:schemeClr val="bg1"/>
                </a:solidFill>
                <a:latin typeface="Lora" pitchFamily="2" charset="0"/>
              </a:rPr>
              <a:t>].</a:t>
            </a:r>
            <a:endParaRPr lang="en-US" sz="2800" dirty="0">
              <a:solidFill>
                <a:schemeClr val="bg1"/>
              </a:solidFill>
              <a:latin typeface="Lora" pitchFamily="34" charset="0"/>
            </a:endParaRPr>
          </a:p>
        </p:txBody>
      </p:sp>
      <p:sp>
        <p:nvSpPr>
          <p:cNvPr id="5" name="Text 2"/>
          <p:cNvSpPr/>
          <p:nvPr/>
        </p:nvSpPr>
        <p:spPr>
          <a:xfrm>
            <a:off x="925830" y="1747004"/>
            <a:ext cx="9210199" cy="447556"/>
          </a:xfrm>
          <a:prstGeom prst="rect">
            <a:avLst/>
          </a:prstGeom>
          <a:noFill/>
          <a:ln/>
        </p:spPr>
        <p:txBody>
          <a:bodyPr wrap="none" rtlCol="0" anchor="t"/>
          <a:lstStyle/>
          <a:p>
            <a:pPr marL="0" indent="0">
              <a:lnSpc>
                <a:spcPts val="2734"/>
              </a:lnSpc>
              <a:buNone/>
            </a:pPr>
            <a:endParaRPr lang="en-US" sz="2800" dirty="0">
              <a:solidFill>
                <a:schemeClr val="bg1"/>
              </a:solidFill>
            </a:endParaRPr>
          </a:p>
        </p:txBody>
      </p:sp>
      <p:sp>
        <p:nvSpPr>
          <p:cNvPr id="6" name="Text 3"/>
          <p:cNvSpPr/>
          <p:nvPr/>
        </p:nvSpPr>
        <p:spPr>
          <a:xfrm>
            <a:off x="925830" y="2427446"/>
            <a:ext cx="12584429" cy="1735931"/>
          </a:xfrm>
          <a:prstGeom prst="rect">
            <a:avLst/>
          </a:prstGeom>
          <a:noFill/>
          <a:ln/>
        </p:spPr>
        <p:txBody>
          <a:bodyPr wrap="square" rtlCol="0" anchor="t"/>
          <a:lstStyle/>
          <a:p>
            <a:pPr marL="0" indent="0">
              <a:lnSpc>
                <a:spcPts val="2734"/>
              </a:lnSpc>
              <a:buNone/>
            </a:pPr>
            <a:endParaRPr lang="en-US" sz="2800" dirty="0"/>
          </a:p>
        </p:txBody>
      </p:sp>
      <p:sp>
        <p:nvSpPr>
          <p:cNvPr id="7" name="Text 4"/>
          <p:cNvSpPr/>
          <p:nvPr/>
        </p:nvSpPr>
        <p:spPr>
          <a:xfrm>
            <a:off x="925830" y="4496633"/>
            <a:ext cx="13167360" cy="694373"/>
          </a:xfrm>
          <a:prstGeom prst="rect">
            <a:avLst/>
          </a:prstGeom>
          <a:noFill/>
          <a:ln/>
        </p:spPr>
        <p:txBody>
          <a:bodyPr wrap="square" rtlCol="0" anchor="t"/>
          <a:lstStyle/>
          <a:p>
            <a:pPr marL="0" indent="0">
              <a:lnSpc>
                <a:spcPts val="2734"/>
              </a:lnSpc>
              <a:buNone/>
            </a:pPr>
            <a:endParaRPr lang="en-US" sz="2800" dirty="0">
              <a:solidFill>
                <a:schemeClr val="bg1"/>
              </a:solidFill>
            </a:endParaRPr>
          </a:p>
        </p:txBody>
      </p:sp>
      <p:sp>
        <p:nvSpPr>
          <p:cNvPr id="8" name="Text 5"/>
          <p:cNvSpPr/>
          <p:nvPr/>
        </p:nvSpPr>
        <p:spPr>
          <a:xfrm>
            <a:off x="834391" y="5448002"/>
            <a:ext cx="13258799" cy="2069187"/>
          </a:xfrm>
          <a:prstGeom prst="rect">
            <a:avLst/>
          </a:prstGeom>
          <a:noFill/>
          <a:ln/>
        </p:spPr>
        <p:txBody>
          <a:bodyPr wrap="square" rtlCol="0" anchor="t"/>
          <a:lstStyle/>
          <a:p>
            <a:pPr marL="0" indent="0">
              <a:lnSpc>
                <a:spcPts val="2734"/>
              </a:lnSpc>
              <a:buNone/>
            </a:pP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Shape 0"/>
          <p:cNvSpPr/>
          <p:nvPr/>
        </p:nvSpPr>
        <p:spPr>
          <a:xfrm>
            <a:off x="0"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E5730215-2C9F-3015-6363-F4CC406FE199}"/>
              </a:ext>
            </a:extLst>
          </p:cNvPr>
          <p:cNvSpPr txBox="1"/>
          <p:nvPr/>
        </p:nvSpPr>
        <p:spPr>
          <a:xfrm>
            <a:off x="467859" y="1618951"/>
            <a:ext cx="13909989" cy="3970318"/>
          </a:xfrm>
          <a:prstGeom prst="rect">
            <a:avLst/>
          </a:prstGeom>
          <a:noFill/>
        </p:spPr>
        <p:txBody>
          <a:bodyPr wrap="square" rtlCol="0">
            <a:spAutoFit/>
          </a:bodyPr>
          <a:lstStyle/>
          <a:p>
            <a:r>
              <a:rPr lang="en-US" sz="2800" dirty="0">
                <a:solidFill>
                  <a:schemeClr val="bg1"/>
                </a:solidFill>
                <a:latin typeface="Lora" pitchFamily="2" charset="0"/>
              </a:rPr>
              <a:t>2- “</a:t>
            </a:r>
            <a:r>
              <a:rPr lang="en-US" sz="2800" b="1" dirty="0">
                <a:solidFill>
                  <a:schemeClr val="accent2"/>
                </a:solidFill>
                <a:latin typeface="Lora" pitchFamily="2" charset="0"/>
              </a:rPr>
              <a:t>Healthcare Chatbot using Decision Tree Algorithm</a:t>
            </a:r>
            <a:r>
              <a:rPr lang="en-US" sz="2800" dirty="0">
                <a:solidFill>
                  <a:schemeClr val="bg1"/>
                </a:solidFill>
                <a:latin typeface="Lora" pitchFamily="2" charset="0"/>
              </a:rPr>
              <a:t>” by Dr. Renuka R Devi, Himanshu Banerjee , Baibhab Saha from SRMIST, Chennai, India. (2022)</a:t>
            </a:r>
          </a:p>
          <a:p>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system created as a </a:t>
            </a:r>
            <a:r>
              <a:rPr lang="en-US" sz="2800" dirty="0">
                <a:solidFill>
                  <a:srgbClr val="6EB9FC"/>
                </a:solidFill>
                <a:latin typeface="Lora" pitchFamily="2" charset="0"/>
              </a:rPr>
              <a:t>Desktop application.</a:t>
            </a:r>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rgbClr val="6EB9FC"/>
                </a:solidFill>
                <a:latin typeface="Lora" pitchFamily="2" charset="0"/>
              </a:rPr>
              <a:t>Python</a:t>
            </a:r>
            <a:r>
              <a:rPr lang="en-US" sz="2800" dirty="0">
                <a:solidFill>
                  <a:schemeClr val="bg1"/>
                </a:solidFill>
                <a:latin typeface="Lora" pitchFamily="2" charset="0"/>
              </a:rPr>
              <a:t> programming language.</a:t>
            </a:r>
          </a:p>
          <a:p>
            <a:pPr marL="457200" indent="-457200">
              <a:buFont typeface="Arial" panose="020B0604020202020204" pitchFamily="34" charset="0"/>
              <a:buChar char="•"/>
            </a:pPr>
            <a:r>
              <a:rPr lang="en-US" sz="2800" dirty="0">
                <a:solidFill>
                  <a:srgbClr val="6EB9FC"/>
                </a:solidFill>
                <a:latin typeface="Lora" pitchFamily="2" charset="0"/>
              </a:rPr>
              <a:t>Only Classification Algorithm used : </a:t>
            </a:r>
            <a:r>
              <a:rPr lang="en-US" sz="2800" dirty="0">
                <a:solidFill>
                  <a:schemeClr val="bg1"/>
                </a:solidFill>
                <a:latin typeface="Lora" pitchFamily="2" charset="0"/>
              </a:rPr>
              <a:t>(Decision Tree) with </a:t>
            </a:r>
            <a:r>
              <a:rPr lang="en-US" sz="2800" dirty="0">
                <a:solidFill>
                  <a:schemeClr val="accent2"/>
                </a:solidFill>
                <a:latin typeface="Lora" pitchFamily="2" charset="0"/>
              </a:rPr>
              <a:t>No provided </a:t>
            </a:r>
            <a:r>
              <a:rPr lang="es-ES" sz="2800" dirty="0">
                <a:solidFill>
                  <a:schemeClr val="accent2"/>
                </a:solidFill>
                <a:latin typeface="Lora" pitchFamily="2" charset="0"/>
              </a:rPr>
              <a:t>Accuracy</a:t>
            </a:r>
            <a:r>
              <a:rPr lang="es-ES" sz="2800" dirty="0">
                <a:solidFill>
                  <a:schemeClr val="bg1"/>
                </a:solidFill>
                <a:latin typeface="Lora" pitchFamily="2" charset="0"/>
              </a:rPr>
              <a:t>.</a:t>
            </a:r>
          </a:p>
          <a:p>
            <a:endParaRPr lang="en-US" sz="2800" dirty="0">
              <a:solidFill>
                <a:srgbClr val="92D050"/>
              </a:solidFill>
              <a:latin typeface="Lora" pitchFamily="2" charset="0"/>
            </a:endParaRPr>
          </a:p>
          <a:p>
            <a:pPr marL="457200" indent="-457200">
              <a:buFont typeface="Wingdings" panose="05000000000000000000" pitchFamily="2" charset="2"/>
              <a:buChar char="§"/>
            </a:pPr>
            <a:r>
              <a:rPr lang="es-ES" sz="2800" dirty="0">
                <a:solidFill>
                  <a:schemeClr val="accent2"/>
                </a:solidFill>
                <a:latin typeface="Lora" pitchFamily="2" charset="0"/>
              </a:rPr>
              <a:t>Limitations</a:t>
            </a:r>
            <a:r>
              <a:rPr lang="es-ES" sz="2800" dirty="0">
                <a:solidFill>
                  <a:schemeClr val="bg1"/>
                </a:solidFill>
                <a:latin typeface="Lora" pitchFamily="2" charset="0"/>
              </a:rPr>
              <a:t> : </a:t>
            </a:r>
            <a:r>
              <a:rPr lang="en-US" sz="2800" dirty="0">
                <a:solidFill>
                  <a:schemeClr val="bg1"/>
                </a:solidFill>
                <a:latin typeface="Lora" pitchFamily="2" charset="0"/>
              </a:rPr>
              <a:t>- </a:t>
            </a:r>
            <a:r>
              <a:rPr lang="en-US" sz="2800" dirty="0">
                <a:solidFill>
                  <a:srgbClr val="00B050"/>
                </a:solidFill>
                <a:latin typeface="Lora" pitchFamily="2" charset="0"/>
              </a:rPr>
              <a:t>No</a:t>
            </a:r>
            <a:r>
              <a:rPr lang="en-US" sz="2800" dirty="0">
                <a:solidFill>
                  <a:schemeClr val="bg1"/>
                </a:solidFill>
                <a:latin typeface="Lora" pitchFamily="2" charset="0"/>
              </a:rPr>
              <a:t> support for </a:t>
            </a:r>
            <a:r>
              <a:rPr lang="en-US" sz="2800" dirty="0">
                <a:solidFill>
                  <a:srgbClr val="00B050"/>
                </a:solidFill>
                <a:latin typeface="Lora" pitchFamily="2" charset="0"/>
              </a:rPr>
              <a:t>Arabic</a:t>
            </a:r>
            <a:r>
              <a:rPr lang="en-US" sz="2800" dirty="0">
                <a:solidFill>
                  <a:schemeClr val="bg1"/>
                </a:solidFill>
                <a:latin typeface="Lora" pitchFamily="2" charset="0"/>
              </a:rPr>
              <a:t> Language</a:t>
            </a:r>
          </a:p>
          <a:p>
            <a:pPr lvl="4"/>
            <a:r>
              <a:rPr lang="en-US" sz="2800" dirty="0">
                <a:solidFill>
                  <a:schemeClr val="bg1"/>
                </a:solidFill>
                <a:latin typeface="Lora" pitchFamily="2" charset="0"/>
              </a:rPr>
              <a:t>        - Lack of GUI </a:t>
            </a:r>
            <a:r>
              <a:rPr lang="en-US" sz="2800" dirty="0">
                <a:solidFill>
                  <a:srgbClr val="00B050"/>
                </a:solidFill>
                <a:latin typeface="Lora" pitchFamily="2" charset="0"/>
              </a:rPr>
              <a:t>Usability</a:t>
            </a:r>
            <a:r>
              <a:rPr lang="en-US" sz="2800" dirty="0">
                <a:solidFill>
                  <a:schemeClr val="bg1"/>
                </a:solidFill>
                <a:latin typeface="Lora" pitchFamily="2" charset="0"/>
              </a:rPr>
              <a:t> and </a:t>
            </a:r>
            <a:r>
              <a:rPr lang="en-US" sz="2800" dirty="0">
                <a:solidFill>
                  <a:srgbClr val="00B050"/>
                </a:solidFill>
                <a:latin typeface="Lora" pitchFamily="2" charset="0"/>
              </a:rPr>
              <a:t>Affordability/Availability</a:t>
            </a:r>
            <a:r>
              <a:rPr lang="en-US" sz="2800" dirty="0">
                <a:solidFill>
                  <a:schemeClr val="bg1"/>
                </a:solidFill>
                <a:latin typeface="Lora" pitchFamily="2"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E5730215-2C9F-3015-6363-F4CC406FE199}"/>
              </a:ext>
            </a:extLst>
          </p:cNvPr>
          <p:cNvSpPr txBox="1"/>
          <p:nvPr/>
        </p:nvSpPr>
        <p:spPr>
          <a:xfrm>
            <a:off x="489627" y="1156943"/>
            <a:ext cx="13445148" cy="4832092"/>
          </a:xfrm>
          <a:prstGeom prst="rect">
            <a:avLst/>
          </a:prstGeom>
          <a:noFill/>
        </p:spPr>
        <p:txBody>
          <a:bodyPr wrap="square" rtlCol="0">
            <a:spAutoFit/>
          </a:bodyPr>
          <a:lstStyle/>
          <a:p>
            <a:r>
              <a:rPr lang="en-US" sz="2800" dirty="0">
                <a:solidFill>
                  <a:schemeClr val="bg1"/>
                </a:solidFill>
                <a:latin typeface="Lora" pitchFamily="2" charset="0"/>
              </a:rPr>
              <a:t>3- “</a:t>
            </a:r>
            <a:r>
              <a:rPr lang="en-US" sz="2800" b="1" dirty="0">
                <a:solidFill>
                  <a:schemeClr val="accent2"/>
                </a:solidFill>
                <a:latin typeface="Lora" pitchFamily="2" charset="0"/>
              </a:rPr>
              <a:t>HEALTHCARE CHATBOT</a:t>
            </a:r>
            <a:r>
              <a:rPr lang="en-US" sz="2800" dirty="0">
                <a:solidFill>
                  <a:schemeClr val="bg1"/>
                </a:solidFill>
                <a:latin typeface="Lora" pitchFamily="2" charset="0"/>
              </a:rPr>
              <a:t>” by Students (Athulya N, Jeeshna K, S J Aadithyan, U Sreelakshmi), Assistant Professor Hairunizha Alias Nisha Rose from Thalassery, India. (2021)</a:t>
            </a:r>
          </a:p>
          <a:p>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system created as a </a:t>
            </a:r>
            <a:r>
              <a:rPr lang="en-US" sz="2800" dirty="0">
                <a:solidFill>
                  <a:srgbClr val="6EB9FC"/>
                </a:solidFill>
                <a:latin typeface="Lora" pitchFamily="2" charset="0"/>
              </a:rPr>
              <a:t>Web application.</a:t>
            </a:r>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rgbClr val="6EB9FC"/>
                </a:solidFill>
                <a:latin typeface="Lora" pitchFamily="2" charset="0"/>
              </a:rPr>
              <a:t>Python</a:t>
            </a:r>
            <a:r>
              <a:rPr lang="en-US" sz="2800" dirty="0">
                <a:solidFill>
                  <a:schemeClr val="bg1"/>
                </a:solidFill>
                <a:latin typeface="Lora" pitchFamily="2" charset="0"/>
              </a:rPr>
              <a:t> programming language.</a:t>
            </a:r>
          </a:p>
          <a:p>
            <a:pPr marL="457200" indent="-457200">
              <a:buFont typeface="Arial" panose="020B0604020202020204" pitchFamily="34" charset="0"/>
              <a:buChar char="•"/>
            </a:pPr>
            <a:r>
              <a:rPr lang="en-US" sz="2800" dirty="0">
                <a:solidFill>
                  <a:srgbClr val="6EB9FC"/>
                </a:solidFill>
                <a:latin typeface="Lora" pitchFamily="2" charset="0"/>
              </a:rPr>
              <a:t>Only Classification Algorithm used : </a:t>
            </a:r>
            <a:r>
              <a:rPr lang="en-US" sz="2800" dirty="0">
                <a:solidFill>
                  <a:schemeClr val="bg1"/>
                </a:solidFill>
                <a:latin typeface="Lora" pitchFamily="2" charset="0"/>
              </a:rPr>
              <a:t>(Decision Tree),</a:t>
            </a:r>
            <a:r>
              <a:rPr lang="es-ES" sz="2800" dirty="0">
                <a:solidFill>
                  <a:schemeClr val="accent2"/>
                </a:solidFill>
                <a:latin typeface="Lora" pitchFamily="2" charset="0"/>
              </a:rPr>
              <a:t> Accuracy</a:t>
            </a:r>
            <a:r>
              <a:rPr lang="es-ES" sz="2800" dirty="0">
                <a:solidFill>
                  <a:schemeClr val="bg1"/>
                </a:solidFill>
                <a:latin typeface="Lora" pitchFamily="2" charset="0"/>
              </a:rPr>
              <a:t> : [</a:t>
            </a:r>
            <a:r>
              <a:rPr lang="es-ES" sz="2800" dirty="0">
                <a:solidFill>
                  <a:srgbClr val="00B050"/>
                </a:solidFill>
                <a:latin typeface="Lora" pitchFamily="2" charset="0"/>
              </a:rPr>
              <a:t>78.24%</a:t>
            </a:r>
            <a:r>
              <a:rPr lang="es-ES" sz="2800" dirty="0">
                <a:solidFill>
                  <a:schemeClr val="bg1"/>
                </a:solidFill>
                <a:latin typeface="Lora" pitchFamily="2" charset="0"/>
              </a:rPr>
              <a:t> ].</a:t>
            </a:r>
          </a:p>
          <a:p>
            <a:endParaRPr lang="en-US" sz="2800" dirty="0">
              <a:solidFill>
                <a:srgbClr val="92D050"/>
              </a:solidFill>
              <a:latin typeface="Lora" pitchFamily="2" charset="0"/>
            </a:endParaRPr>
          </a:p>
          <a:p>
            <a:pPr marL="457200" indent="-457200">
              <a:buFont typeface="Wingdings" panose="05000000000000000000" pitchFamily="2" charset="2"/>
              <a:buChar char="§"/>
            </a:pPr>
            <a:r>
              <a:rPr lang="es-ES" sz="2800" dirty="0">
                <a:solidFill>
                  <a:schemeClr val="accent2"/>
                </a:solidFill>
                <a:latin typeface="Lora" pitchFamily="2" charset="0"/>
              </a:rPr>
              <a:t>Limitations</a:t>
            </a:r>
            <a:r>
              <a:rPr lang="es-ES" sz="2800" dirty="0">
                <a:solidFill>
                  <a:schemeClr val="bg1"/>
                </a:solidFill>
                <a:latin typeface="Lora" pitchFamily="2" charset="0"/>
              </a:rPr>
              <a:t> : </a:t>
            </a:r>
            <a:r>
              <a:rPr lang="en-US" sz="2800" dirty="0">
                <a:solidFill>
                  <a:schemeClr val="bg1"/>
                </a:solidFill>
                <a:latin typeface="Lora" pitchFamily="2" charset="0"/>
              </a:rPr>
              <a:t>- </a:t>
            </a:r>
            <a:r>
              <a:rPr lang="en-US" sz="2800" dirty="0">
                <a:solidFill>
                  <a:srgbClr val="00B050"/>
                </a:solidFill>
                <a:latin typeface="Lora" pitchFamily="2" charset="0"/>
              </a:rPr>
              <a:t>No</a:t>
            </a:r>
            <a:r>
              <a:rPr lang="en-US" sz="2800" dirty="0">
                <a:solidFill>
                  <a:schemeClr val="bg1"/>
                </a:solidFill>
                <a:latin typeface="Lora" pitchFamily="2" charset="0"/>
              </a:rPr>
              <a:t> support for </a:t>
            </a:r>
            <a:r>
              <a:rPr lang="en-US" sz="2800" dirty="0">
                <a:solidFill>
                  <a:srgbClr val="00B050"/>
                </a:solidFill>
                <a:latin typeface="Lora" pitchFamily="2" charset="0"/>
              </a:rPr>
              <a:t>Arabic</a:t>
            </a:r>
            <a:r>
              <a:rPr lang="en-US" sz="2800" dirty="0">
                <a:solidFill>
                  <a:schemeClr val="bg1"/>
                </a:solidFill>
                <a:latin typeface="Lora" pitchFamily="2" charset="0"/>
              </a:rPr>
              <a:t> Language</a:t>
            </a:r>
          </a:p>
          <a:p>
            <a:r>
              <a:rPr lang="en-US" sz="2800" dirty="0">
                <a:solidFill>
                  <a:schemeClr val="bg1"/>
                </a:solidFill>
                <a:latin typeface="Lora" pitchFamily="2" charset="0"/>
              </a:rPr>
              <a:t>		        - Limited </a:t>
            </a:r>
            <a:r>
              <a:rPr lang="en-US" sz="2800" dirty="0">
                <a:solidFill>
                  <a:srgbClr val="00B050"/>
                </a:solidFill>
                <a:latin typeface="Lora" pitchFamily="2" charset="0"/>
              </a:rPr>
              <a:t>diseases</a:t>
            </a:r>
            <a:r>
              <a:rPr lang="en-US" sz="2800" dirty="0">
                <a:solidFill>
                  <a:schemeClr val="bg1"/>
                </a:solidFill>
                <a:latin typeface="Lora" pitchFamily="2" charset="0"/>
              </a:rPr>
              <a:t> in their dataset.</a:t>
            </a:r>
          </a:p>
          <a:p>
            <a:r>
              <a:rPr lang="en-US" sz="2800" dirty="0">
                <a:solidFill>
                  <a:schemeClr val="bg1"/>
                </a:solidFill>
                <a:latin typeface="Lora" pitchFamily="2" charset="0"/>
              </a:rPr>
              <a:t>		        - Technical issues with </a:t>
            </a:r>
            <a:r>
              <a:rPr lang="en-US" sz="2800" dirty="0">
                <a:solidFill>
                  <a:srgbClr val="00B050"/>
                </a:solidFill>
                <a:latin typeface="Lora" pitchFamily="2" charset="0"/>
              </a:rPr>
              <a:t>Voice messages</a:t>
            </a:r>
            <a:r>
              <a:rPr lang="en-US" sz="2800" dirty="0">
                <a:solidFill>
                  <a:schemeClr val="bg1"/>
                </a:solidFill>
                <a:latin typeface="Lora" pitchFamily="2" charset="0"/>
              </a:rPr>
              <a:t>.</a:t>
            </a:r>
          </a:p>
        </p:txBody>
      </p:sp>
    </p:spTree>
    <p:extLst>
      <p:ext uri="{BB962C8B-B14F-4D97-AF65-F5344CB8AC3E}">
        <p14:creationId xmlns:p14="http://schemas.microsoft.com/office/powerpoint/2010/main" val="304801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0"/>
          <p:cNvSpPr/>
          <p:nvPr/>
        </p:nvSpPr>
        <p:spPr>
          <a:xfrm>
            <a:off x="-1" y="1"/>
            <a:ext cx="14630401"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5046107" y="870516"/>
            <a:ext cx="3555087" cy="555427"/>
          </a:xfrm>
          <a:prstGeom prst="rect">
            <a:avLst/>
          </a:prstGeom>
          <a:noFill/>
          <a:ln/>
        </p:spPr>
        <p:txBody>
          <a:bodyPr wrap="none" rtlCol="0" anchor="t"/>
          <a:lstStyle/>
          <a:p>
            <a:pPr marL="0" indent="0" algn="ctr">
              <a:lnSpc>
                <a:spcPts val="4374"/>
              </a:lnSpc>
              <a:buNone/>
            </a:pPr>
            <a:r>
              <a:rPr lang="en-US" sz="4000" b="1" dirty="0">
                <a:solidFill>
                  <a:srgbClr val="6EB9FC"/>
                </a:solidFill>
                <a:latin typeface="Lora" pitchFamily="34" charset="0"/>
                <a:ea typeface="Lora" pitchFamily="34" charset="-122"/>
                <a:cs typeface="Lora" pitchFamily="34" charset="-120"/>
              </a:rPr>
              <a:t>BY</a:t>
            </a:r>
            <a:endParaRPr lang="en-US" sz="4000" dirty="0"/>
          </a:p>
        </p:txBody>
      </p:sp>
      <p:sp>
        <p:nvSpPr>
          <p:cNvPr id="5" name="Text 2"/>
          <p:cNvSpPr/>
          <p:nvPr/>
        </p:nvSpPr>
        <p:spPr>
          <a:xfrm>
            <a:off x="1860699" y="2172653"/>
            <a:ext cx="11812270" cy="355402"/>
          </a:xfrm>
          <a:prstGeom prst="rect">
            <a:avLst/>
          </a:prstGeom>
          <a:noFill/>
          <a:ln/>
        </p:spPr>
        <p:txBody>
          <a:bodyPr wrap="none" rtlCol="0" anchor="t"/>
          <a:lstStyle/>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p:txBody>
      </p:sp>
      <p:sp>
        <p:nvSpPr>
          <p:cNvPr id="6" name="Text 3"/>
          <p:cNvSpPr/>
          <p:nvPr/>
        </p:nvSpPr>
        <p:spPr>
          <a:xfrm>
            <a:off x="1613647" y="2777966"/>
            <a:ext cx="10668245" cy="355402"/>
          </a:xfrm>
          <a:prstGeom prst="rect">
            <a:avLst/>
          </a:prstGeom>
          <a:noFill/>
          <a:ln/>
        </p:spPr>
        <p:txBody>
          <a:bodyPr wrap="none" rtlCol="0" anchor="t"/>
          <a:lstStyle/>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dirty="0"/>
          </a:p>
        </p:txBody>
      </p:sp>
      <p:sp>
        <p:nvSpPr>
          <p:cNvPr id="7" name="Text 4"/>
          <p:cNvSpPr/>
          <p:nvPr/>
        </p:nvSpPr>
        <p:spPr>
          <a:xfrm>
            <a:off x="1860699" y="3158427"/>
            <a:ext cx="10421193" cy="355402"/>
          </a:xfrm>
          <a:prstGeom prst="rect">
            <a:avLst/>
          </a:prstGeom>
          <a:noFill/>
          <a:ln/>
        </p:spPr>
        <p:txBody>
          <a:bodyPr wrap="none" rtlCol="0" anchor="t"/>
          <a:lstStyle/>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p:txBody>
      </p:sp>
      <p:sp>
        <p:nvSpPr>
          <p:cNvPr id="9" name="Text 6"/>
          <p:cNvSpPr/>
          <p:nvPr/>
        </p:nvSpPr>
        <p:spPr>
          <a:xfrm>
            <a:off x="3554486" y="5158132"/>
            <a:ext cx="6529891" cy="416481"/>
          </a:xfrm>
          <a:prstGeom prst="rect">
            <a:avLst/>
          </a:prstGeom>
          <a:noFill/>
          <a:ln/>
        </p:spPr>
        <p:txBody>
          <a:bodyPr wrap="none" rtlCol="0" anchor="t"/>
          <a:lstStyle/>
          <a:p>
            <a:pPr marL="0" indent="0" algn="ctr">
              <a:lnSpc>
                <a:spcPts val="3281"/>
              </a:lnSpc>
              <a:buNone/>
            </a:pPr>
            <a:r>
              <a:rPr lang="en-US" sz="4000" b="1" dirty="0">
                <a:solidFill>
                  <a:srgbClr val="6EB9FC"/>
                </a:solidFill>
                <a:latin typeface="Lora" pitchFamily="34" charset="0"/>
                <a:ea typeface="Lora" pitchFamily="34" charset="-122"/>
                <a:cs typeface="Lora" pitchFamily="34" charset="-120"/>
              </a:rPr>
              <a:t>Under the supervision of</a:t>
            </a:r>
            <a:endParaRPr lang="en-US" sz="4000" dirty="0"/>
          </a:p>
        </p:txBody>
      </p:sp>
      <p:sp>
        <p:nvSpPr>
          <p:cNvPr id="10" name="Text 7"/>
          <p:cNvSpPr/>
          <p:nvPr/>
        </p:nvSpPr>
        <p:spPr>
          <a:xfrm>
            <a:off x="1419491" y="6193099"/>
            <a:ext cx="4286131" cy="601764"/>
          </a:xfrm>
          <a:prstGeom prst="rect">
            <a:avLst/>
          </a:prstGeom>
          <a:noFill/>
          <a:ln/>
        </p:spPr>
        <p:txBody>
          <a:bodyPr wrap="non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            Prof. Khaled Wassif</a:t>
            </a:r>
            <a:endParaRPr lang="en-US" sz="2400" dirty="0"/>
          </a:p>
        </p:txBody>
      </p:sp>
      <p:sp>
        <p:nvSpPr>
          <p:cNvPr id="11" name="Text 8"/>
          <p:cNvSpPr/>
          <p:nvPr/>
        </p:nvSpPr>
        <p:spPr>
          <a:xfrm>
            <a:off x="8134349" y="6193099"/>
            <a:ext cx="4147543" cy="601764"/>
          </a:xfrm>
          <a:prstGeom prst="rect">
            <a:avLst/>
          </a:prstGeom>
          <a:noFill/>
          <a:ln/>
        </p:spPr>
        <p:txBody>
          <a:bodyPr wrap="non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        T.A. Mohamed Mustafa</a:t>
            </a:r>
            <a:endParaRPr lang="en-US" sz="2400" dirty="0"/>
          </a:p>
        </p:txBody>
      </p:sp>
      <p:sp>
        <p:nvSpPr>
          <p:cNvPr id="12" name="Shape 9"/>
          <p:cNvSpPr/>
          <p:nvPr/>
        </p:nvSpPr>
        <p:spPr>
          <a:xfrm>
            <a:off x="0" y="6698512"/>
            <a:ext cx="14630399" cy="1425943"/>
          </a:xfrm>
          <a:prstGeom prst="rect">
            <a:avLst/>
          </a:prstGeom>
          <a:solidFill>
            <a:srgbClr val="2F3343"/>
          </a:solidFill>
          <a:ln/>
        </p:spPr>
        <p:txBody>
          <a:bodyPr/>
          <a:lstStyle/>
          <a:p>
            <a:endParaRPr lang="en-US" sz="2400"/>
          </a:p>
        </p:txBody>
      </p:sp>
      <p:sp>
        <p:nvSpPr>
          <p:cNvPr id="13" name="Text 10"/>
          <p:cNvSpPr/>
          <p:nvPr/>
        </p:nvSpPr>
        <p:spPr>
          <a:xfrm>
            <a:off x="849855" y="6942470"/>
            <a:ext cx="5862915" cy="1050728"/>
          </a:xfrm>
          <a:prstGeom prst="rect">
            <a:avLst/>
          </a:prstGeom>
          <a:noFill/>
          <a:ln/>
        </p:spPr>
        <p:txBody>
          <a:bodyPr wrap="squar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Professor in Computer and Information Technology Egyptian E-Learning University</a:t>
            </a:r>
            <a:endParaRPr lang="en-US" sz="2400" b="1" dirty="0"/>
          </a:p>
        </p:txBody>
      </p:sp>
      <p:sp>
        <p:nvSpPr>
          <p:cNvPr id="14" name="Text 11"/>
          <p:cNvSpPr/>
          <p:nvPr/>
        </p:nvSpPr>
        <p:spPr>
          <a:xfrm>
            <a:off x="7766834" y="6848876"/>
            <a:ext cx="6013711" cy="1275579"/>
          </a:xfrm>
          <a:prstGeom prst="rect">
            <a:avLst/>
          </a:prstGeom>
          <a:noFill/>
          <a:ln/>
        </p:spPr>
        <p:txBody>
          <a:bodyPr wrap="squar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Teacher Assistant in Computer and Information Technology Egyptian E-Learning University</a:t>
            </a:r>
            <a:endParaRPr lang="en-US" sz="2400" b="1" dirty="0"/>
          </a:p>
        </p:txBody>
      </p:sp>
      <p:cxnSp>
        <p:nvCxnSpPr>
          <p:cNvPr id="16" name="Straight Connector 15">
            <a:extLst>
              <a:ext uri="{FF2B5EF4-FFF2-40B4-BE49-F238E27FC236}">
                <a16:creationId xmlns:a16="http://schemas.microsoft.com/office/drawing/2014/main" id="{2461E3C3-A0EF-C348-3180-DEC83B199CC7}"/>
              </a:ext>
            </a:extLst>
          </p:cNvPr>
          <p:cNvCxnSpPr>
            <a:cxnSpLocks/>
          </p:cNvCxnSpPr>
          <p:nvPr/>
        </p:nvCxnSpPr>
        <p:spPr>
          <a:xfrm>
            <a:off x="6980663" y="6698512"/>
            <a:ext cx="0" cy="2109822"/>
          </a:xfrm>
          <a:prstGeom prst="line">
            <a:avLst/>
          </a:prstGeom>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BB08554B-3817-B299-39E4-A17CB9F158C9}"/>
              </a:ext>
            </a:extLst>
          </p:cNvPr>
          <p:cNvSpPr txBox="1"/>
          <p:nvPr/>
        </p:nvSpPr>
        <p:spPr>
          <a:xfrm>
            <a:off x="349920" y="1890390"/>
            <a:ext cx="13930557" cy="3046988"/>
          </a:xfrm>
          <a:prstGeom prst="rect">
            <a:avLst/>
          </a:prstGeom>
          <a:noFill/>
        </p:spPr>
        <p:txBody>
          <a:bodyPr wrap="square" rtlCol="0">
            <a:spAutoFit/>
          </a:bodyPr>
          <a:lstStyle/>
          <a:p>
            <a:pPr algn="just"/>
            <a:r>
              <a:rPr lang="en-US" sz="2400" b="1" dirty="0">
                <a:solidFill>
                  <a:schemeClr val="bg1"/>
                </a:solidFill>
              </a:rPr>
              <a:t>Ahmed Mohamed Elsayed Hassanein  (20-00917)             Islam Fathy Zaghloul Abd Elmaqsoud  (20-01527)</a:t>
            </a:r>
          </a:p>
          <a:p>
            <a:pPr algn="just"/>
            <a:endParaRPr lang="en-US" sz="2400" b="1" dirty="0">
              <a:solidFill>
                <a:schemeClr val="bg1"/>
              </a:solidFill>
            </a:endParaRPr>
          </a:p>
          <a:p>
            <a:pPr algn="just"/>
            <a:r>
              <a:rPr lang="en-US" sz="2400" b="1" dirty="0">
                <a:solidFill>
                  <a:schemeClr val="bg1"/>
                </a:solidFill>
              </a:rPr>
              <a:t>Kirlos Sameh Gabra Youssef(20-00459)                                Joanna Elia Armia Attaallah (20-01714)</a:t>
            </a:r>
          </a:p>
          <a:p>
            <a:pPr algn="just"/>
            <a:r>
              <a:rPr lang="en-US" sz="2400" b="1" dirty="0">
                <a:solidFill>
                  <a:schemeClr val="bg1"/>
                </a:solidFill>
              </a:rPr>
              <a:t>        </a:t>
            </a:r>
          </a:p>
          <a:p>
            <a:pPr algn="just"/>
            <a:r>
              <a:rPr lang="en-US" sz="2400" b="1" dirty="0">
                <a:solidFill>
                  <a:schemeClr val="bg1"/>
                </a:solidFill>
              </a:rPr>
              <a:t>Islam Hassan Mahmoud Abo ElHamd (20-00344)              Karem Yasser Mahmoud Shehab Eldeen (20-00486)</a:t>
            </a:r>
          </a:p>
          <a:p>
            <a:pPr algn="just"/>
            <a:endParaRPr lang="en-US" sz="2400" b="1" dirty="0">
              <a:solidFill>
                <a:schemeClr val="bg1"/>
              </a:solidFill>
            </a:endParaRPr>
          </a:p>
          <a:p>
            <a:pPr algn="just"/>
            <a:r>
              <a:rPr lang="en-US" sz="2400" b="1" dirty="0">
                <a:solidFill>
                  <a:schemeClr val="bg1"/>
                </a:solidFill>
              </a:rPr>
              <a:t>                                               Rana Ahmed AbdelHamed Mohammed Abu Ghareeb (20-01540)</a:t>
            </a:r>
          </a:p>
          <a:p>
            <a:r>
              <a:rPr lang="en-US" sz="2400" b="1" dirty="0">
                <a:solidFill>
                  <a:schemeClr val="bg1"/>
                </a:solidFill>
              </a:rPr>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737E51B1-B4FD-0DE4-01AF-F151AB8F0E17}"/>
              </a:ext>
            </a:extLst>
          </p:cNvPr>
          <p:cNvSpPr txBox="1"/>
          <p:nvPr/>
        </p:nvSpPr>
        <p:spPr>
          <a:xfrm>
            <a:off x="441789" y="858322"/>
            <a:ext cx="13746822" cy="5868786"/>
          </a:xfrm>
          <a:prstGeom prst="rect">
            <a:avLst/>
          </a:prstGeom>
          <a:noFill/>
        </p:spPr>
        <p:txBody>
          <a:bodyPr wrap="square" rtlCol="0">
            <a:spAutoFit/>
          </a:bodyPr>
          <a:lstStyle/>
          <a:p>
            <a:pPr marL="571500" indent="-571500">
              <a:buFont typeface="Wingdings" panose="05000000000000000000" pitchFamily="2" charset="2"/>
              <a:buChar char="q"/>
            </a:pPr>
            <a:r>
              <a:rPr lang="en-US" sz="2800" dirty="0">
                <a:solidFill>
                  <a:srgbClr val="92D050"/>
                </a:solidFill>
                <a:latin typeface="Lora" pitchFamily="2" charset="0"/>
              </a:rPr>
              <a:t>Need to extend :</a:t>
            </a:r>
          </a:p>
          <a:p>
            <a:pPr algn="just"/>
            <a:endParaRPr lang="en-US" sz="2800" dirty="0">
              <a:solidFill>
                <a:schemeClr val="bg1"/>
              </a:solidFill>
              <a:latin typeface="Lora" pitchFamily="2" charset="0"/>
            </a:endParaRPr>
          </a:p>
          <a:p>
            <a:pPr algn="just"/>
            <a:r>
              <a:rPr lang="en-US" sz="2800" dirty="0">
                <a:solidFill>
                  <a:srgbClr val="00B050"/>
                </a:solidFill>
                <a:latin typeface="Lora" pitchFamily="2" charset="0"/>
              </a:rPr>
              <a:t>1– </a:t>
            </a:r>
            <a:r>
              <a:rPr lang="en-US" sz="2800" dirty="0">
                <a:solidFill>
                  <a:schemeClr val="bg1"/>
                </a:solidFill>
                <a:latin typeface="Lora" pitchFamily="2" charset="0"/>
              </a:rPr>
              <a:t>At present, the percentage of users of smart phones is increasing exponentially due to their small size, mobility and affordability. Therefore, we employed our best ML model using A Cross-Platform Mobile Application (</a:t>
            </a:r>
            <a:r>
              <a:rPr lang="en-US" sz="2800" dirty="0">
                <a:solidFill>
                  <a:srgbClr val="6EB9FC"/>
                </a:solidFill>
                <a:latin typeface="Lora" pitchFamily="2" charset="0"/>
              </a:rPr>
              <a:t>Flutter</a:t>
            </a:r>
            <a:r>
              <a:rPr lang="en-US" sz="2800" dirty="0">
                <a:solidFill>
                  <a:schemeClr val="bg1"/>
                </a:solidFill>
                <a:latin typeface="Lora" pitchFamily="2" charset="0"/>
              </a:rPr>
              <a:t>).</a:t>
            </a:r>
          </a:p>
          <a:p>
            <a:pPr algn="just"/>
            <a:endParaRPr lang="en-US" sz="2800" dirty="0">
              <a:solidFill>
                <a:schemeClr val="bg1"/>
              </a:solidFill>
              <a:latin typeface="Lora" pitchFamily="2" charset="0"/>
            </a:endParaRPr>
          </a:p>
          <a:p>
            <a:pPr algn="just"/>
            <a:r>
              <a:rPr lang="en-US" sz="2800" dirty="0">
                <a:solidFill>
                  <a:srgbClr val="00B050"/>
                </a:solidFill>
                <a:latin typeface="Lora" pitchFamily="2" charset="0"/>
              </a:rPr>
              <a:t>2-</a:t>
            </a:r>
            <a:r>
              <a:rPr lang="en-US" sz="2800" dirty="0">
                <a:solidFill>
                  <a:schemeClr val="bg1"/>
                </a:solidFill>
                <a:latin typeface="Lora" pitchFamily="2" charset="0"/>
              </a:rPr>
              <a:t> </a:t>
            </a:r>
            <a:r>
              <a:rPr lang="en-US" sz="2800" dirty="0">
                <a:solidFill>
                  <a:schemeClr val="bg1"/>
                </a:solidFill>
                <a:latin typeface="Lora" pitchFamily="2" charset="0"/>
                <a:ea typeface="Lora" pitchFamily="34" charset="-122"/>
                <a:cs typeface="Lora" pitchFamily="34" charset="-120"/>
              </a:rPr>
              <a:t>Support </a:t>
            </a:r>
            <a:r>
              <a:rPr lang="en-US" sz="2800" dirty="0">
                <a:solidFill>
                  <a:srgbClr val="6EB9FC"/>
                </a:solidFill>
                <a:latin typeface="Lora" pitchFamily="2" charset="0"/>
                <a:ea typeface="Lora" pitchFamily="34" charset="-122"/>
                <a:cs typeface="Lora" pitchFamily="34" charset="-120"/>
              </a:rPr>
              <a:t>conversation</a:t>
            </a:r>
            <a:r>
              <a:rPr lang="en-US" sz="2800" dirty="0">
                <a:solidFill>
                  <a:schemeClr val="bg1"/>
                </a:solidFill>
                <a:latin typeface="Lora" pitchFamily="2" charset="0"/>
                <a:ea typeface="Lora" pitchFamily="34" charset="-122"/>
                <a:cs typeface="Lora" pitchFamily="34" charset="-120"/>
              </a:rPr>
              <a:t> in both </a:t>
            </a:r>
            <a:r>
              <a:rPr lang="en-US" sz="2800" dirty="0">
                <a:solidFill>
                  <a:srgbClr val="92D050"/>
                </a:solidFill>
                <a:latin typeface="Lora" pitchFamily="2" charset="0"/>
                <a:ea typeface="Lora" pitchFamily="34" charset="-122"/>
                <a:cs typeface="Lora" pitchFamily="34" charset="-120"/>
              </a:rPr>
              <a:t>Arabic</a:t>
            </a:r>
            <a:r>
              <a:rPr lang="en-US" sz="2800" dirty="0">
                <a:solidFill>
                  <a:schemeClr val="bg1"/>
                </a:solidFill>
                <a:latin typeface="Lora" pitchFamily="2" charset="0"/>
                <a:ea typeface="Lora" pitchFamily="34" charset="-122"/>
                <a:cs typeface="Lora" pitchFamily="34" charset="-120"/>
              </a:rPr>
              <a:t> and </a:t>
            </a:r>
            <a:r>
              <a:rPr lang="en-US" sz="2800" dirty="0">
                <a:solidFill>
                  <a:srgbClr val="92D050"/>
                </a:solidFill>
                <a:latin typeface="Lora" pitchFamily="2" charset="0"/>
                <a:ea typeface="Lora" pitchFamily="34" charset="-122"/>
                <a:cs typeface="Lora" pitchFamily="34" charset="-120"/>
              </a:rPr>
              <a:t>English</a:t>
            </a:r>
            <a:r>
              <a:rPr lang="en-US" sz="2800" dirty="0">
                <a:solidFill>
                  <a:schemeClr val="bg1"/>
                </a:solidFill>
                <a:latin typeface="Lora" pitchFamily="2" charset="0"/>
                <a:ea typeface="Lora" pitchFamily="34" charset="-122"/>
                <a:cs typeface="Lora" pitchFamily="34" charset="-120"/>
              </a:rPr>
              <a:t> languages.</a:t>
            </a:r>
          </a:p>
          <a:p>
            <a:pPr algn="just"/>
            <a:endParaRPr lang="en-US" sz="2800" dirty="0">
              <a:solidFill>
                <a:schemeClr val="bg1"/>
              </a:solidFill>
              <a:latin typeface="Lora" pitchFamily="2" charset="0"/>
            </a:endParaRPr>
          </a:p>
          <a:p>
            <a:pPr algn="just"/>
            <a:r>
              <a:rPr lang="en-US" sz="2800" dirty="0">
                <a:solidFill>
                  <a:srgbClr val="00B050"/>
                </a:solidFill>
                <a:latin typeface="Lora" pitchFamily="2" charset="0"/>
              </a:rPr>
              <a:t>3-</a:t>
            </a:r>
            <a:r>
              <a:rPr lang="en-US" sz="2800" dirty="0">
                <a:solidFill>
                  <a:schemeClr val="bg1"/>
                </a:solidFill>
                <a:latin typeface="Lora" pitchFamily="2" charset="0"/>
              </a:rPr>
              <a:t> Large number of </a:t>
            </a:r>
            <a:r>
              <a:rPr lang="en-US" sz="2800" dirty="0">
                <a:solidFill>
                  <a:srgbClr val="6EB9FC"/>
                </a:solidFill>
                <a:latin typeface="Lora" pitchFamily="2" charset="0"/>
              </a:rPr>
              <a:t>diseases </a:t>
            </a:r>
            <a:r>
              <a:rPr lang="en-US" sz="2800" dirty="0">
                <a:solidFill>
                  <a:schemeClr val="bg1"/>
                </a:solidFill>
                <a:latin typeface="Lora" pitchFamily="2" charset="0"/>
              </a:rPr>
              <a:t>in our dataset (</a:t>
            </a:r>
            <a:r>
              <a:rPr lang="en-US" sz="2800" dirty="0">
                <a:solidFill>
                  <a:srgbClr val="00B050"/>
                </a:solidFill>
                <a:latin typeface="Lora" pitchFamily="2" charset="0"/>
              </a:rPr>
              <a:t>24 different diseases</a:t>
            </a:r>
            <a:r>
              <a:rPr lang="en-US" sz="2800" dirty="0">
                <a:solidFill>
                  <a:schemeClr val="bg1"/>
                </a:solidFill>
                <a:latin typeface="Lora" pitchFamily="2" charset="0"/>
              </a:rPr>
              <a:t>).</a:t>
            </a:r>
          </a:p>
          <a:p>
            <a:pPr algn="just"/>
            <a:endParaRPr lang="ar-EG" sz="2800" dirty="0">
              <a:solidFill>
                <a:schemeClr val="bg1"/>
              </a:solidFill>
              <a:latin typeface="Lora" pitchFamily="2" charset="0"/>
            </a:endParaRPr>
          </a:p>
          <a:p>
            <a:pPr algn="just">
              <a:lnSpc>
                <a:spcPts val="3863"/>
              </a:lnSpc>
            </a:pPr>
            <a:r>
              <a:rPr lang="en-US" sz="2800" dirty="0">
                <a:solidFill>
                  <a:srgbClr val="00B050"/>
                </a:solidFill>
                <a:latin typeface="Lora" pitchFamily="2" charset="0"/>
              </a:rPr>
              <a:t>4-</a:t>
            </a:r>
            <a:r>
              <a:rPr lang="en-US" sz="2800" dirty="0">
                <a:solidFill>
                  <a:schemeClr val="bg1"/>
                </a:solidFill>
                <a:latin typeface="Lora" pitchFamily="2" charset="0"/>
              </a:rPr>
              <a:t> To improve </a:t>
            </a:r>
            <a:r>
              <a:rPr lang="en-US" sz="2800" dirty="0">
                <a:solidFill>
                  <a:srgbClr val="00B050"/>
                </a:solidFill>
                <a:latin typeface="Lora" pitchFamily="2" charset="0"/>
              </a:rPr>
              <a:t>usability/interaction</a:t>
            </a:r>
            <a:r>
              <a:rPr lang="en-US" sz="2800" dirty="0">
                <a:solidFill>
                  <a:schemeClr val="bg1"/>
                </a:solidFill>
                <a:latin typeface="Lora" pitchFamily="2" charset="0"/>
              </a:rPr>
              <a:t> with user, we added a </a:t>
            </a:r>
            <a:r>
              <a:rPr lang="en-US" sz="2800" dirty="0">
                <a:solidFill>
                  <a:srgbClr val="6EB9FC"/>
                </a:solidFill>
                <a:latin typeface="Lora" pitchFamily="2" charset="0"/>
              </a:rPr>
              <a:t>Listen button </a:t>
            </a:r>
            <a:r>
              <a:rPr lang="en-US" sz="2800" dirty="0">
                <a:solidFill>
                  <a:schemeClr val="bg1"/>
                </a:solidFill>
                <a:latin typeface="Lora" pitchFamily="2" charset="0"/>
              </a:rPr>
              <a:t>that Converts the displayed text into </a:t>
            </a:r>
            <a:r>
              <a:rPr lang="en-US" sz="2800" dirty="0">
                <a:solidFill>
                  <a:srgbClr val="6EB9FC"/>
                </a:solidFill>
                <a:latin typeface="Lora" pitchFamily="2" charset="0"/>
              </a:rPr>
              <a:t>Audio form</a:t>
            </a:r>
            <a:r>
              <a:rPr lang="en-US" sz="2800" dirty="0">
                <a:solidFill>
                  <a:schemeClr val="bg1"/>
                </a:solidFill>
                <a:latin typeface="Lora" pitchFamily="2" charset="0"/>
              </a:rPr>
              <a:t>.</a:t>
            </a:r>
          </a:p>
          <a:p>
            <a:pPr>
              <a:lnSpc>
                <a:spcPts val="3863"/>
              </a:lnSpc>
            </a:pPr>
            <a:endParaRPr lang="en-US" sz="2800" dirty="0">
              <a:solidFill>
                <a:schemeClr val="bg1"/>
              </a:solidFill>
              <a:latin typeface="Lora" pitchFamily="2" charset="0"/>
            </a:endParaRPr>
          </a:p>
        </p:txBody>
      </p:sp>
    </p:spTree>
    <p:extLst>
      <p:ext uri="{BB962C8B-B14F-4D97-AF65-F5344CB8AC3E}">
        <p14:creationId xmlns:p14="http://schemas.microsoft.com/office/powerpoint/2010/main" val="57019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737E51B1-B4FD-0DE4-01AF-F151AB8F0E17}"/>
              </a:ext>
            </a:extLst>
          </p:cNvPr>
          <p:cNvSpPr txBox="1"/>
          <p:nvPr/>
        </p:nvSpPr>
        <p:spPr>
          <a:xfrm>
            <a:off x="379050" y="848663"/>
            <a:ext cx="14056141" cy="5922647"/>
          </a:xfrm>
          <a:prstGeom prst="rect">
            <a:avLst/>
          </a:prstGeom>
          <a:noFill/>
        </p:spPr>
        <p:txBody>
          <a:bodyPr wrap="square" rtlCol="0">
            <a:spAutoFit/>
          </a:bodyPr>
          <a:lstStyle/>
          <a:p>
            <a:pPr marL="571500" indent="-571500">
              <a:buFont typeface="Wingdings" panose="05000000000000000000" pitchFamily="2" charset="2"/>
              <a:buChar char="q"/>
            </a:pPr>
            <a:r>
              <a:rPr lang="en-US" sz="2800" dirty="0">
                <a:solidFill>
                  <a:srgbClr val="92D050"/>
                </a:solidFill>
                <a:latin typeface="Lora" pitchFamily="2" charset="0"/>
              </a:rPr>
              <a:t>Need to extend : </a:t>
            </a:r>
          </a:p>
          <a:p>
            <a:endParaRPr lang="en-US" sz="2800" dirty="0">
              <a:solidFill>
                <a:srgbClr val="92D050"/>
              </a:solidFill>
              <a:latin typeface="Lora" pitchFamily="2" charset="0"/>
            </a:endParaRPr>
          </a:p>
          <a:p>
            <a:pPr algn="just">
              <a:lnSpc>
                <a:spcPts val="3863"/>
              </a:lnSpc>
            </a:pPr>
            <a:r>
              <a:rPr lang="en-US" sz="2800" dirty="0">
                <a:solidFill>
                  <a:srgbClr val="00B050"/>
                </a:solidFill>
                <a:latin typeface="Lora" pitchFamily="2" charset="0"/>
              </a:rPr>
              <a:t>5-</a:t>
            </a:r>
            <a:r>
              <a:rPr lang="en-US" sz="2800" dirty="0">
                <a:solidFill>
                  <a:schemeClr val="bg1"/>
                </a:solidFill>
                <a:latin typeface="Lora" pitchFamily="2" charset="0"/>
              </a:rPr>
              <a:t> We added </a:t>
            </a:r>
            <a:r>
              <a:rPr lang="en-US" sz="2800" dirty="0">
                <a:solidFill>
                  <a:srgbClr val="6EB9FC"/>
                </a:solidFill>
                <a:latin typeface="Lora" pitchFamily="2" charset="0"/>
              </a:rPr>
              <a:t>Voice record, </a:t>
            </a:r>
            <a:r>
              <a:rPr lang="en-US" sz="2800" dirty="0">
                <a:solidFill>
                  <a:schemeClr val="bg1"/>
                </a:solidFill>
                <a:latin typeface="Lora" pitchFamily="2" charset="0"/>
              </a:rPr>
              <a:t>which </a:t>
            </a:r>
            <a:r>
              <a:rPr lang="en-US" sz="2800" dirty="0">
                <a:solidFill>
                  <a:srgbClr val="00B050"/>
                </a:solidFill>
                <a:latin typeface="Lora" pitchFamily="2" charset="0"/>
              </a:rPr>
              <a:t>works properly</a:t>
            </a:r>
            <a:r>
              <a:rPr lang="en-US" sz="2800" dirty="0">
                <a:solidFill>
                  <a:srgbClr val="6EB9FC"/>
                </a:solidFill>
                <a:latin typeface="Lora" pitchFamily="2" charset="0"/>
              </a:rPr>
              <a:t>,</a:t>
            </a:r>
            <a:r>
              <a:rPr lang="en-US" sz="2800" dirty="0">
                <a:solidFill>
                  <a:schemeClr val="bg1"/>
                </a:solidFill>
                <a:latin typeface="Lora" pitchFamily="2" charset="0"/>
              </a:rPr>
              <a:t> to facilitate </a:t>
            </a:r>
            <a:r>
              <a:rPr lang="en-US" sz="2800" dirty="0">
                <a:solidFill>
                  <a:srgbClr val="6EB9FC"/>
                </a:solidFill>
                <a:latin typeface="Lora" pitchFamily="2" charset="0"/>
              </a:rPr>
              <a:t>voice communication</a:t>
            </a:r>
            <a:r>
              <a:rPr lang="en-US" sz="2800" dirty="0">
                <a:solidFill>
                  <a:schemeClr val="bg1"/>
                </a:solidFill>
                <a:latin typeface="Lora" pitchFamily="2" charset="0"/>
              </a:rPr>
              <a:t> between the patient and the chatbot.</a:t>
            </a:r>
          </a:p>
          <a:p>
            <a:pPr algn="just">
              <a:lnSpc>
                <a:spcPts val="3863"/>
              </a:lnSpc>
            </a:pPr>
            <a:endParaRPr lang="en-US" sz="2800" dirty="0">
              <a:solidFill>
                <a:schemeClr val="bg1"/>
              </a:solidFill>
              <a:latin typeface="Lora" pitchFamily="2" charset="0"/>
            </a:endParaRPr>
          </a:p>
          <a:p>
            <a:pPr algn="just">
              <a:lnSpc>
                <a:spcPts val="3863"/>
              </a:lnSpc>
            </a:pPr>
            <a:r>
              <a:rPr lang="en-US" sz="2800" dirty="0">
                <a:solidFill>
                  <a:srgbClr val="00B050"/>
                </a:solidFill>
                <a:latin typeface="Lora" pitchFamily="2" charset="0"/>
              </a:rPr>
              <a:t>6- </a:t>
            </a:r>
            <a:r>
              <a:rPr lang="en-US" sz="2800" dirty="0">
                <a:solidFill>
                  <a:schemeClr val="bg1"/>
                </a:solidFill>
                <a:latin typeface="Lora" pitchFamily="2" charset="0"/>
              </a:rPr>
              <a:t>For the patient's health condition </a:t>
            </a:r>
            <a:r>
              <a:rPr lang="en-US" sz="2800" dirty="0">
                <a:solidFill>
                  <a:srgbClr val="92D050"/>
                </a:solidFill>
                <a:latin typeface="Lora" pitchFamily="2" charset="0"/>
              </a:rPr>
              <a:t>to not worsen</a:t>
            </a:r>
            <a:r>
              <a:rPr lang="en-US" sz="2800" dirty="0">
                <a:solidFill>
                  <a:schemeClr val="bg1"/>
                </a:solidFill>
                <a:latin typeface="Lora" pitchFamily="2" charset="0"/>
              </a:rPr>
              <a:t>, we provided the user with some </a:t>
            </a:r>
            <a:r>
              <a:rPr lang="en-US" sz="2800" dirty="0">
                <a:solidFill>
                  <a:srgbClr val="6EB9FC"/>
                </a:solidFill>
                <a:latin typeface="Lora" pitchFamily="2" charset="0"/>
              </a:rPr>
              <a:t>Medical Advice</a:t>
            </a:r>
            <a:r>
              <a:rPr lang="en-US" sz="2800" dirty="0">
                <a:solidFill>
                  <a:schemeClr val="bg1"/>
                </a:solidFill>
                <a:latin typeface="Lora" pitchFamily="2" charset="0"/>
              </a:rPr>
              <a:t> (</a:t>
            </a:r>
            <a:r>
              <a:rPr lang="en-US" sz="2800" dirty="0">
                <a:solidFill>
                  <a:srgbClr val="00B050"/>
                </a:solidFill>
                <a:latin typeface="Lora" pitchFamily="2" charset="0"/>
              </a:rPr>
              <a:t>Precautions</a:t>
            </a:r>
            <a:r>
              <a:rPr lang="en-US" sz="2800" dirty="0">
                <a:solidFill>
                  <a:schemeClr val="bg1"/>
                </a:solidFill>
                <a:latin typeface="Lora" pitchFamily="2" charset="0"/>
              </a:rPr>
              <a:t>).</a:t>
            </a:r>
          </a:p>
          <a:p>
            <a:pPr algn="just">
              <a:lnSpc>
                <a:spcPts val="3863"/>
              </a:lnSpc>
            </a:pPr>
            <a:endParaRPr lang="en-US" sz="2800" dirty="0">
              <a:solidFill>
                <a:schemeClr val="bg1"/>
              </a:solidFill>
              <a:latin typeface="Lora" pitchFamily="2" charset="0"/>
            </a:endParaRPr>
          </a:p>
          <a:p>
            <a:pPr algn="just">
              <a:lnSpc>
                <a:spcPts val="3863"/>
              </a:lnSpc>
            </a:pPr>
            <a:r>
              <a:rPr lang="en-US" sz="2800" dirty="0">
                <a:solidFill>
                  <a:srgbClr val="00B050"/>
                </a:solidFill>
                <a:latin typeface="Lora" pitchFamily="2" charset="0"/>
              </a:rPr>
              <a:t>7-</a:t>
            </a:r>
            <a:r>
              <a:rPr lang="en-US" sz="2800" dirty="0">
                <a:solidFill>
                  <a:srgbClr val="92D050"/>
                </a:solidFill>
                <a:latin typeface="Lora" pitchFamily="2" charset="0"/>
              </a:rPr>
              <a:t> </a:t>
            </a:r>
            <a:r>
              <a:rPr lang="en-US" sz="2800" dirty="0">
                <a:solidFill>
                  <a:schemeClr val="bg1"/>
                </a:solidFill>
                <a:latin typeface="Lora" pitchFamily="2" charset="0"/>
              </a:rPr>
              <a:t>In emergencies, after the initial diagnosis of a patient, </a:t>
            </a:r>
            <a:r>
              <a:rPr lang="en-US" sz="2800" dirty="0">
                <a:solidFill>
                  <a:srgbClr val="6EB9FC"/>
                </a:solidFill>
                <a:latin typeface="Lora" pitchFamily="2" charset="0"/>
              </a:rPr>
              <a:t>the patient needs to know the nearest hospital to visit</a:t>
            </a:r>
            <a:r>
              <a:rPr lang="en-US" sz="2800" dirty="0">
                <a:solidFill>
                  <a:schemeClr val="bg1"/>
                </a:solidFill>
                <a:latin typeface="Lora" pitchFamily="2" charset="0"/>
              </a:rPr>
              <a:t>, so we created a </a:t>
            </a:r>
            <a:r>
              <a:rPr lang="en-US" sz="2800" dirty="0">
                <a:solidFill>
                  <a:srgbClr val="6EB9FC"/>
                </a:solidFill>
                <a:latin typeface="Lora" pitchFamily="2" charset="0"/>
              </a:rPr>
              <a:t>Google Map </a:t>
            </a:r>
            <a:r>
              <a:rPr lang="en-US" sz="2800" dirty="0">
                <a:solidFill>
                  <a:schemeClr val="bg1"/>
                </a:solidFill>
                <a:latin typeface="Lora" pitchFamily="2" charset="0"/>
              </a:rPr>
              <a:t>to locate the patient and choose the nearest hospital.</a:t>
            </a:r>
          </a:p>
          <a:p>
            <a:pPr>
              <a:lnSpc>
                <a:spcPts val="3863"/>
              </a:lnSpc>
            </a:pPr>
            <a:endParaRPr lang="en-US" sz="2800" dirty="0">
              <a:solidFill>
                <a:schemeClr val="bg1"/>
              </a:solidFill>
              <a:latin typeface="Lora" pitchFamily="2" charset="0"/>
            </a:endParaRPr>
          </a:p>
        </p:txBody>
      </p:sp>
    </p:spTree>
    <p:extLst>
      <p:ext uri="{BB962C8B-B14F-4D97-AF65-F5344CB8AC3E}">
        <p14:creationId xmlns:p14="http://schemas.microsoft.com/office/powerpoint/2010/main" val="135711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sp>
        <p:nvSpPr>
          <p:cNvPr id="2" name="TextBox 1">
            <a:extLst>
              <a:ext uri="{FF2B5EF4-FFF2-40B4-BE49-F238E27FC236}">
                <a16:creationId xmlns:a16="http://schemas.microsoft.com/office/drawing/2014/main" id="{7BC07C8C-3B6B-169D-7036-4BEA7E2FC84A}"/>
              </a:ext>
            </a:extLst>
          </p:cNvPr>
          <p:cNvSpPr txBox="1"/>
          <p:nvPr/>
        </p:nvSpPr>
        <p:spPr>
          <a:xfrm>
            <a:off x="238676" y="182016"/>
            <a:ext cx="8877368" cy="646331"/>
          </a:xfrm>
          <a:prstGeom prst="rect">
            <a:avLst/>
          </a:prstGeom>
          <a:noFill/>
        </p:spPr>
        <p:txBody>
          <a:bodyPr wrap="square" rtlCol="0">
            <a:spAutoFit/>
          </a:bodyPr>
          <a:lstStyle/>
          <a:p>
            <a:r>
              <a:rPr lang="en-US" sz="3600" dirty="0">
                <a:solidFill>
                  <a:schemeClr val="bg1"/>
                </a:solidFill>
              </a:rPr>
              <a:t>Flow Chart &amp; System Architecture:</a:t>
            </a:r>
          </a:p>
        </p:txBody>
      </p:sp>
      <p:pic>
        <p:nvPicPr>
          <p:cNvPr id="5" name="Picture 4">
            <a:extLst>
              <a:ext uri="{FF2B5EF4-FFF2-40B4-BE49-F238E27FC236}">
                <a16:creationId xmlns:a16="http://schemas.microsoft.com/office/drawing/2014/main" id="{8CB57F37-2E04-BDA1-27DE-C97CD820F459}"/>
              </a:ext>
            </a:extLst>
          </p:cNvPr>
          <p:cNvPicPr>
            <a:picLocks noChangeAspect="1"/>
          </p:cNvPicPr>
          <p:nvPr/>
        </p:nvPicPr>
        <p:blipFill>
          <a:blip r:embed="rId3"/>
          <a:srcRect/>
          <a:stretch/>
        </p:blipFill>
        <p:spPr>
          <a:xfrm>
            <a:off x="811659" y="828347"/>
            <a:ext cx="6421348" cy="6911136"/>
          </a:xfrm>
          <a:prstGeom prst="rect">
            <a:avLst/>
          </a:prstGeom>
        </p:spPr>
      </p:pic>
      <p:pic>
        <p:nvPicPr>
          <p:cNvPr id="8" name="Picture 7">
            <a:extLst>
              <a:ext uri="{FF2B5EF4-FFF2-40B4-BE49-F238E27FC236}">
                <a16:creationId xmlns:a16="http://schemas.microsoft.com/office/drawing/2014/main" id="{8B5CB000-3F20-938A-E861-04EFCD80A440}"/>
              </a:ext>
            </a:extLst>
          </p:cNvPr>
          <p:cNvPicPr>
            <a:picLocks noChangeAspect="1"/>
          </p:cNvPicPr>
          <p:nvPr/>
        </p:nvPicPr>
        <p:blipFill>
          <a:blip r:embed="rId4"/>
          <a:srcRect/>
          <a:stretch/>
        </p:blipFill>
        <p:spPr>
          <a:xfrm>
            <a:off x="7565051" y="828347"/>
            <a:ext cx="6521464" cy="6911136"/>
          </a:xfrm>
          <a:prstGeom prst="rect">
            <a:avLst/>
          </a:prstGeom>
        </p:spPr>
      </p:pic>
      <p:sp>
        <p:nvSpPr>
          <p:cNvPr id="10" name="TextBox 9">
            <a:extLst>
              <a:ext uri="{FF2B5EF4-FFF2-40B4-BE49-F238E27FC236}">
                <a16:creationId xmlns:a16="http://schemas.microsoft.com/office/drawing/2014/main" id="{88A8EF99-B5D2-4EC0-4321-6E7111C67405}"/>
              </a:ext>
            </a:extLst>
          </p:cNvPr>
          <p:cNvSpPr txBox="1"/>
          <p:nvPr/>
        </p:nvSpPr>
        <p:spPr>
          <a:xfrm>
            <a:off x="6939011" y="7739483"/>
            <a:ext cx="938450" cy="461665"/>
          </a:xfrm>
          <a:prstGeom prst="rect">
            <a:avLst/>
          </a:prstGeom>
          <a:noFill/>
        </p:spPr>
        <p:txBody>
          <a:bodyPr wrap="square" rtlCol="0">
            <a:spAutoFit/>
          </a:bodyPr>
          <a:lstStyle/>
          <a:p>
            <a:r>
              <a:rPr lang="en-US" sz="2400" dirty="0">
                <a:solidFill>
                  <a:schemeClr val="bg1"/>
                </a:solidFill>
              </a:rPr>
              <a:t>Fig. 4</a:t>
            </a:r>
          </a:p>
        </p:txBody>
      </p:sp>
    </p:spTree>
    <p:extLst>
      <p:ext uri="{BB962C8B-B14F-4D97-AF65-F5344CB8AC3E}">
        <p14:creationId xmlns:p14="http://schemas.microsoft.com/office/powerpoint/2010/main" val="215433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0"/>
            <a:ext cx="3376245" cy="8229600"/>
          </a:xfrm>
          <a:prstGeom prst="rect">
            <a:avLst/>
          </a:prstGeom>
        </p:spPr>
      </p:pic>
      <p:sp>
        <p:nvSpPr>
          <p:cNvPr id="5" name="Text 1"/>
          <p:cNvSpPr/>
          <p:nvPr/>
        </p:nvSpPr>
        <p:spPr>
          <a:xfrm>
            <a:off x="5248394" y="3760133"/>
            <a:ext cx="4443889"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06</a:t>
            </a:r>
            <a:endParaRPr lang="en-US" sz="4400" dirty="0">
              <a:solidFill>
                <a:schemeClr val="bg1"/>
              </a:solidFill>
            </a:endParaRPr>
          </a:p>
        </p:txBody>
      </p:sp>
      <p:sp>
        <p:nvSpPr>
          <p:cNvPr id="6" name="Text 2"/>
          <p:cNvSpPr/>
          <p:nvPr/>
        </p:nvSpPr>
        <p:spPr>
          <a:xfrm>
            <a:off x="5142068" y="4614369"/>
            <a:ext cx="7234229"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Symptom2Disease</a:t>
            </a:r>
            <a:r>
              <a:rPr lang="en-US" sz="4400" b="1" dirty="0">
                <a:solidFill>
                  <a:srgbClr val="6EB9FC"/>
                </a:solidFill>
                <a:latin typeface="Lora" pitchFamily="34" charset="0"/>
                <a:ea typeface="Lora" pitchFamily="34" charset="-122"/>
                <a:cs typeface="Lora" pitchFamily="34" charset="-120"/>
              </a:rPr>
              <a:t> </a:t>
            </a:r>
            <a:r>
              <a:rPr lang="en-US" sz="4400" dirty="0">
                <a:solidFill>
                  <a:srgbClr val="6EB9FC"/>
                </a:solidFill>
                <a:latin typeface="Lora" pitchFamily="34" charset="0"/>
                <a:ea typeface="Lora" pitchFamily="34" charset="-122"/>
                <a:cs typeface="Lora" pitchFamily="34" charset="-120"/>
              </a:rPr>
              <a:t>Dataset</a:t>
            </a:r>
            <a:r>
              <a:rPr lang="en-US" sz="4400" b="1" dirty="0">
                <a:solidFill>
                  <a:srgbClr val="6EB9FC"/>
                </a:solidFill>
                <a:latin typeface="Lora" pitchFamily="34" charset="0"/>
                <a:ea typeface="Lora" pitchFamily="34" charset="-122"/>
                <a:cs typeface="Lora" pitchFamily="34" charset="-120"/>
              </a:rPr>
              <a:t> </a:t>
            </a:r>
            <a:endParaRPr lang="en-US" sz="4400" dirty="0">
              <a:solidFill>
                <a:srgbClr val="6EB9F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303252" y="170574"/>
            <a:ext cx="14206568" cy="3327537"/>
          </a:xfrm>
          <a:prstGeom prst="rect">
            <a:avLst/>
          </a:prstGeom>
          <a:noFill/>
          <a:ln/>
        </p:spPr>
        <p:txBody>
          <a:bodyPr wrap="none" rtlCol="0" anchor="t"/>
          <a:lstStyle/>
          <a:p>
            <a:pPr marL="0" indent="0">
              <a:lnSpc>
                <a:spcPts val="3720"/>
              </a:lnSpc>
              <a:buNone/>
            </a:pPr>
            <a:r>
              <a:rPr lang="en-US" sz="3600" dirty="0">
                <a:solidFill>
                  <a:schemeClr val="bg1"/>
                </a:solidFill>
                <a:ea typeface="Lora" pitchFamily="34" charset="-122"/>
                <a:cs typeface="Lora" pitchFamily="34" charset="-120"/>
              </a:rPr>
              <a:t>Symptom2Disase Dataset :</a:t>
            </a:r>
          </a:p>
          <a:p>
            <a:pPr marL="0" indent="0">
              <a:lnSpc>
                <a:spcPts val="3720"/>
              </a:lnSpc>
              <a:buNone/>
            </a:pPr>
            <a:endParaRPr lang="en-US" sz="2800" dirty="0">
              <a:solidFill>
                <a:schemeClr val="bg1"/>
              </a:solidFill>
            </a:endParaRPr>
          </a:p>
          <a:p>
            <a:pPr marL="0" indent="0">
              <a:lnSpc>
                <a:spcPts val="3720"/>
              </a:lnSpc>
              <a:buNone/>
            </a:pPr>
            <a:r>
              <a:rPr lang="en-US" sz="2800" dirty="0">
                <a:solidFill>
                  <a:schemeClr val="bg1"/>
                </a:solidFill>
              </a:rPr>
              <a:t>1- </a:t>
            </a:r>
            <a:r>
              <a:rPr lang="en-US" sz="2800" b="0" i="0" dirty="0">
                <a:solidFill>
                  <a:srgbClr val="6EB9FC"/>
                </a:solidFill>
                <a:effectLst/>
                <a:latin typeface="Inter"/>
              </a:rPr>
              <a:t>The dataset consists of </a:t>
            </a:r>
            <a:r>
              <a:rPr lang="en-US" sz="2800" b="0" i="0" dirty="0">
                <a:solidFill>
                  <a:schemeClr val="bg1"/>
                </a:solidFill>
                <a:effectLst/>
                <a:latin typeface="Inter"/>
              </a:rPr>
              <a:t>1200</a:t>
            </a:r>
            <a:r>
              <a:rPr lang="en-US" sz="2800" b="0" i="0" dirty="0">
                <a:solidFill>
                  <a:srgbClr val="00B0F0"/>
                </a:solidFill>
                <a:effectLst/>
                <a:latin typeface="Inter"/>
              </a:rPr>
              <a:t> </a:t>
            </a:r>
            <a:r>
              <a:rPr lang="en-US" sz="2800" b="0" i="0" dirty="0">
                <a:solidFill>
                  <a:srgbClr val="6EB9FC"/>
                </a:solidFill>
                <a:effectLst/>
                <a:latin typeface="Inter"/>
              </a:rPr>
              <a:t>datapoints and has two columns: "</a:t>
            </a:r>
            <a:r>
              <a:rPr lang="en-US" sz="2800" b="0" i="0" dirty="0">
                <a:solidFill>
                  <a:schemeClr val="bg2">
                    <a:lumMod val="90000"/>
                  </a:schemeClr>
                </a:solidFill>
                <a:effectLst/>
                <a:latin typeface="Inter"/>
              </a:rPr>
              <a:t>label</a:t>
            </a:r>
            <a:r>
              <a:rPr lang="en-US" sz="2800" b="0" i="0" dirty="0">
                <a:solidFill>
                  <a:srgbClr val="6EB9FC"/>
                </a:solidFill>
                <a:effectLst/>
                <a:latin typeface="Inter"/>
              </a:rPr>
              <a:t>" and "</a:t>
            </a:r>
            <a:r>
              <a:rPr lang="en-US" sz="2800" b="0" i="0" dirty="0">
                <a:solidFill>
                  <a:schemeClr val="bg2">
                    <a:lumMod val="90000"/>
                  </a:schemeClr>
                </a:solidFill>
                <a:effectLst/>
                <a:latin typeface="Inter"/>
              </a:rPr>
              <a:t>text</a:t>
            </a:r>
            <a:r>
              <a:rPr lang="en-US" sz="2800" b="0" i="0" dirty="0">
                <a:solidFill>
                  <a:srgbClr val="6EB9FC"/>
                </a:solidFill>
                <a:effectLst/>
                <a:latin typeface="Inter"/>
              </a:rPr>
              <a:t>".</a:t>
            </a:r>
          </a:p>
          <a:p>
            <a:pPr marL="0" indent="0">
              <a:lnSpc>
                <a:spcPts val="3720"/>
              </a:lnSpc>
              <a:buNone/>
            </a:pPr>
            <a:r>
              <a:rPr lang="en-US" sz="2800" dirty="0">
                <a:solidFill>
                  <a:schemeClr val="bg1"/>
                </a:solidFill>
                <a:latin typeface="Inter"/>
              </a:rPr>
              <a:t>2-</a:t>
            </a:r>
            <a:r>
              <a:rPr lang="en-US" sz="2800" dirty="0">
                <a:solidFill>
                  <a:srgbClr val="6EB9FC"/>
                </a:solidFill>
                <a:latin typeface="Inter"/>
              </a:rPr>
              <a:t> The dataset comprises </a:t>
            </a:r>
            <a:r>
              <a:rPr lang="en-US" sz="2800" dirty="0">
                <a:solidFill>
                  <a:schemeClr val="bg1"/>
                </a:solidFill>
                <a:latin typeface="Inter"/>
              </a:rPr>
              <a:t>24</a:t>
            </a:r>
            <a:r>
              <a:rPr lang="en-US" sz="2800" dirty="0">
                <a:solidFill>
                  <a:srgbClr val="00B0F0"/>
                </a:solidFill>
                <a:latin typeface="Inter"/>
              </a:rPr>
              <a:t> </a:t>
            </a:r>
            <a:r>
              <a:rPr lang="en-US" sz="2800" dirty="0">
                <a:solidFill>
                  <a:srgbClr val="6EB9FC"/>
                </a:solidFill>
                <a:latin typeface="Inter"/>
              </a:rPr>
              <a:t>different diseases, and each disease has </a:t>
            </a:r>
            <a:r>
              <a:rPr lang="en-US" sz="2800" dirty="0">
                <a:solidFill>
                  <a:schemeClr val="bg1"/>
                </a:solidFill>
                <a:latin typeface="Inter"/>
              </a:rPr>
              <a:t>50</a:t>
            </a:r>
            <a:r>
              <a:rPr lang="en-US" sz="2800" dirty="0">
                <a:solidFill>
                  <a:srgbClr val="00B0F0"/>
                </a:solidFill>
                <a:latin typeface="Inter"/>
              </a:rPr>
              <a:t> </a:t>
            </a:r>
            <a:r>
              <a:rPr lang="en-US" sz="2800" dirty="0">
                <a:solidFill>
                  <a:srgbClr val="6EB9FC"/>
                </a:solidFill>
                <a:latin typeface="Inter"/>
              </a:rPr>
              <a:t>symptom descriptions.</a:t>
            </a:r>
          </a:p>
          <a:p>
            <a:pPr marL="0" indent="0">
              <a:lnSpc>
                <a:spcPts val="3720"/>
              </a:lnSpc>
              <a:buNone/>
            </a:pPr>
            <a:r>
              <a:rPr lang="en-US" sz="2800" dirty="0">
                <a:solidFill>
                  <a:schemeClr val="bg1"/>
                </a:solidFill>
                <a:latin typeface="Inter"/>
              </a:rPr>
              <a:t>3-</a:t>
            </a:r>
            <a:r>
              <a:rPr lang="en-US" sz="2800" dirty="0">
                <a:solidFill>
                  <a:srgbClr val="00B0F0"/>
                </a:solidFill>
                <a:latin typeface="Inter"/>
              </a:rPr>
              <a:t> </a:t>
            </a:r>
            <a:r>
              <a:rPr lang="en-US" sz="2800" dirty="0">
                <a:solidFill>
                  <a:srgbClr val="6EB9FC"/>
                </a:solidFill>
                <a:latin typeface="Inter"/>
              </a:rPr>
              <a:t>We used </a:t>
            </a:r>
            <a:r>
              <a:rPr lang="en-US" sz="2800" dirty="0">
                <a:solidFill>
                  <a:schemeClr val="bg1"/>
                </a:solidFill>
                <a:latin typeface="Inter"/>
              </a:rPr>
              <a:t>Paraphrasing tools (</a:t>
            </a:r>
            <a:r>
              <a:rPr lang="en-US" sz="2800" dirty="0">
                <a:solidFill>
                  <a:srgbClr val="FFC000"/>
                </a:solidFill>
                <a:latin typeface="Inter"/>
              </a:rPr>
              <a:t>Data Augmentation</a:t>
            </a:r>
            <a:r>
              <a:rPr lang="en-US" sz="2800" dirty="0">
                <a:solidFill>
                  <a:schemeClr val="bg1"/>
                </a:solidFill>
                <a:latin typeface="Inter"/>
              </a:rPr>
              <a:t>)</a:t>
            </a:r>
            <a:r>
              <a:rPr lang="en-US" sz="2800" dirty="0">
                <a:solidFill>
                  <a:srgbClr val="00B0F0"/>
                </a:solidFill>
                <a:latin typeface="Inter"/>
              </a:rPr>
              <a:t> </a:t>
            </a:r>
            <a:r>
              <a:rPr lang="en-US" sz="2800" dirty="0">
                <a:solidFill>
                  <a:srgbClr val="6EB9FC"/>
                </a:solidFill>
                <a:latin typeface="Inter"/>
              </a:rPr>
              <a:t>to enlarge the size of the dataset to increase </a:t>
            </a:r>
          </a:p>
          <a:p>
            <a:pPr marL="0" indent="0">
              <a:lnSpc>
                <a:spcPts val="3720"/>
              </a:lnSpc>
              <a:buNone/>
            </a:pPr>
            <a:r>
              <a:rPr lang="en-US" sz="2800" dirty="0">
                <a:solidFill>
                  <a:srgbClr val="6EB9FC"/>
                </a:solidFill>
                <a:latin typeface="Inter"/>
              </a:rPr>
              <a:t>the accuracy of the future ML models, so the dataset became</a:t>
            </a:r>
            <a:r>
              <a:rPr lang="en-US" sz="2800" dirty="0">
                <a:solidFill>
                  <a:srgbClr val="00B0F0"/>
                </a:solidFill>
                <a:latin typeface="Inter"/>
              </a:rPr>
              <a:t> </a:t>
            </a:r>
            <a:r>
              <a:rPr lang="en-US" sz="2800" dirty="0">
                <a:solidFill>
                  <a:schemeClr val="bg1"/>
                </a:solidFill>
                <a:latin typeface="Inter"/>
              </a:rPr>
              <a:t>3600</a:t>
            </a:r>
            <a:r>
              <a:rPr lang="en-US" sz="2800" dirty="0">
                <a:solidFill>
                  <a:srgbClr val="00B0F0"/>
                </a:solidFill>
                <a:latin typeface="Inter"/>
              </a:rPr>
              <a:t> </a:t>
            </a:r>
            <a:r>
              <a:rPr lang="en-US" sz="2800" b="0" i="0" dirty="0">
                <a:solidFill>
                  <a:srgbClr val="6EB9FC"/>
                </a:solidFill>
                <a:effectLst/>
                <a:latin typeface="Inter"/>
              </a:rPr>
              <a:t>datapoints</a:t>
            </a:r>
            <a:r>
              <a:rPr lang="en-US" sz="2800" dirty="0">
                <a:solidFill>
                  <a:srgbClr val="6EB9FC"/>
                </a:solidFill>
                <a:latin typeface="Inter"/>
              </a:rPr>
              <a:t>.</a:t>
            </a:r>
          </a:p>
          <a:p>
            <a:pPr marL="457200" indent="-457200">
              <a:lnSpc>
                <a:spcPts val="3720"/>
              </a:lnSpc>
              <a:buFont typeface="Wingdings" panose="05000000000000000000" pitchFamily="2" charset="2"/>
              <a:buChar char="q"/>
            </a:pPr>
            <a:r>
              <a:rPr lang="en-US" sz="2800" dirty="0">
                <a:solidFill>
                  <a:schemeClr val="bg1"/>
                </a:solidFill>
                <a:latin typeface="Inter"/>
              </a:rPr>
              <a:t>Paraphrasing tools</a:t>
            </a:r>
            <a:r>
              <a:rPr lang="en-US" sz="2800" dirty="0">
                <a:solidFill>
                  <a:srgbClr val="00B0F0"/>
                </a:solidFill>
                <a:latin typeface="Inter"/>
              </a:rPr>
              <a:t> : ---&gt;  </a:t>
            </a:r>
            <a:r>
              <a:rPr lang="en-US" sz="2800" dirty="0">
                <a:solidFill>
                  <a:schemeClr val="accent4"/>
                </a:solidFill>
                <a:latin typeface="Inter"/>
              </a:rPr>
              <a:t>Paraphrase online </a:t>
            </a:r>
            <a:r>
              <a:rPr lang="en-US" sz="2800" dirty="0">
                <a:solidFill>
                  <a:srgbClr val="00B0F0"/>
                </a:solidFill>
                <a:latin typeface="Inter"/>
              </a:rPr>
              <a:t>, </a:t>
            </a:r>
            <a:r>
              <a:rPr lang="en-US" sz="2800" dirty="0">
                <a:solidFill>
                  <a:schemeClr val="accent4"/>
                </a:solidFill>
                <a:latin typeface="Inter"/>
              </a:rPr>
              <a:t>Quillbot</a:t>
            </a:r>
          </a:p>
        </p:txBody>
      </p:sp>
      <p:sp>
        <p:nvSpPr>
          <p:cNvPr id="9" name="Text 6"/>
          <p:cNvSpPr/>
          <p:nvPr/>
        </p:nvSpPr>
        <p:spPr>
          <a:xfrm>
            <a:off x="2492004" y="4625102"/>
            <a:ext cx="6537960" cy="295275"/>
          </a:xfrm>
          <a:prstGeom prst="rect">
            <a:avLst/>
          </a:prstGeom>
          <a:noFill/>
          <a:ln/>
        </p:spPr>
        <p:txBody>
          <a:bodyPr wrap="none" rtlCol="0" anchor="t"/>
          <a:lstStyle/>
          <a:p>
            <a:pPr marL="0" indent="0">
              <a:lnSpc>
                <a:spcPts val="2325"/>
              </a:lnSpc>
              <a:buNone/>
            </a:pPr>
            <a:endParaRPr lang="en-US" sz="2400" dirty="0"/>
          </a:p>
        </p:txBody>
      </p:sp>
      <p:sp>
        <p:nvSpPr>
          <p:cNvPr id="10" name="Text 7"/>
          <p:cNvSpPr/>
          <p:nvPr/>
        </p:nvSpPr>
        <p:spPr>
          <a:xfrm>
            <a:off x="2492004" y="5203746"/>
            <a:ext cx="9046819" cy="590550"/>
          </a:xfrm>
          <a:prstGeom prst="rect">
            <a:avLst/>
          </a:prstGeom>
          <a:noFill/>
          <a:ln/>
        </p:spPr>
        <p:txBody>
          <a:bodyPr wrap="square" rtlCol="0" anchor="t"/>
          <a:lstStyle/>
          <a:p>
            <a:pPr marL="0" indent="0">
              <a:lnSpc>
                <a:spcPts val="2325"/>
              </a:lnSpc>
              <a:buNone/>
            </a:pPr>
            <a:endParaRPr lang="en-US" sz="2400" dirty="0"/>
          </a:p>
        </p:txBody>
      </p:sp>
      <p:sp>
        <p:nvSpPr>
          <p:cNvPr id="11" name="Text 8"/>
          <p:cNvSpPr/>
          <p:nvPr/>
        </p:nvSpPr>
        <p:spPr>
          <a:xfrm>
            <a:off x="2492004" y="6077664"/>
            <a:ext cx="9046819" cy="590550"/>
          </a:xfrm>
          <a:prstGeom prst="rect">
            <a:avLst/>
          </a:prstGeom>
          <a:noFill/>
          <a:ln/>
        </p:spPr>
        <p:txBody>
          <a:bodyPr wrap="square" rtlCol="0" anchor="t"/>
          <a:lstStyle/>
          <a:p>
            <a:pPr marL="0" indent="0">
              <a:lnSpc>
                <a:spcPts val="2325"/>
              </a:lnSpc>
              <a:buNone/>
            </a:pPr>
            <a:endParaRPr lang="en-US" sz="2400" dirty="0"/>
          </a:p>
        </p:txBody>
      </p:sp>
      <p:pic>
        <p:nvPicPr>
          <p:cNvPr id="12" name="Picture 11" descr="A close up of a text&#10;&#10;Description automatically generated">
            <a:extLst>
              <a:ext uri="{FF2B5EF4-FFF2-40B4-BE49-F238E27FC236}">
                <a16:creationId xmlns:a16="http://schemas.microsoft.com/office/drawing/2014/main" id="{F871A9BC-5B23-875D-C661-06148DC8B332}"/>
              </a:ext>
            </a:extLst>
          </p:cNvPr>
          <p:cNvPicPr>
            <a:picLocks noChangeAspect="1"/>
          </p:cNvPicPr>
          <p:nvPr/>
        </p:nvPicPr>
        <p:blipFill>
          <a:blip r:embed="rId3"/>
          <a:stretch>
            <a:fillRect/>
          </a:stretch>
        </p:blipFill>
        <p:spPr>
          <a:xfrm>
            <a:off x="1245995" y="4029740"/>
            <a:ext cx="12128361" cy="3460428"/>
          </a:xfrm>
          <a:prstGeom prst="rect">
            <a:avLst/>
          </a:prstGeom>
        </p:spPr>
      </p:pic>
      <p:sp>
        <p:nvSpPr>
          <p:cNvPr id="2" name="TextBox 1">
            <a:extLst>
              <a:ext uri="{FF2B5EF4-FFF2-40B4-BE49-F238E27FC236}">
                <a16:creationId xmlns:a16="http://schemas.microsoft.com/office/drawing/2014/main" id="{BCF23B17-4041-6960-044B-3404CC40D2CD}"/>
              </a:ext>
            </a:extLst>
          </p:cNvPr>
          <p:cNvSpPr txBox="1"/>
          <p:nvPr/>
        </p:nvSpPr>
        <p:spPr>
          <a:xfrm>
            <a:off x="6770748" y="7542703"/>
            <a:ext cx="2301073" cy="461665"/>
          </a:xfrm>
          <a:prstGeom prst="rect">
            <a:avLst/>
          </a:prstGeom>
          <a:noFill/>
        </p:spPr>
        <p:txBody>
          <a:bodyPr wrap="square" rtlCol="0">
            <a:spAutoFit/>
          </a:bodyPr>
          <a:lstStyle/>
          <a:p>
            <a:r>
              <a:rPr lang="en-US" sz="2400" dirty="0">
                <a:solidFill>
                  <a:schemeClr val="bg1"/>
                </a:solidFill>
              </a:rPr>
              <a:t>Fig. 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117087" y="3289019"/>
            <a:ext cx="4443889" cy="787225"/>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chemeClr val="bg1"/>
                </a:solidFill>
                <a:latin typeface="Lora" pitchFamily="34" charset="0"/>
                <a:ea typeface="Lora" pitchFamily="34" charset="-122"/>
                <a:cs typeface="Lora" pitchFamily="34" charset="-120"/>
              </a:rPr>
              <a:t>07</a:t>
            </a:r>
            <a:endParaRPr lang="en-US" sz="4400" dirty="0">
              <a:solidFill>
                <a:schemeClr val="bg1"/>
              </a:solidFill>
            </a:endParaRPr>
          </a:p>
        </p:txBody>
      </p:sp>
      <p:sp>
        <p:nvSpPr>
          <p:cNvPr id="6" name="Text 2"/>
          <p:cNvSpPr/>
          <p:nvPr/>
        </p:nvSpPr>
        <p:spPr>
          <a:xfrm>
            <a:off x="4594573" y="4097925"/>
            <a:ext cx="7682036" cy="197836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rgbClr val="6EB9FC"/>
                </a:solidFill>
                <a:latin typeface="Lora" pitchFamily="2" charset="0"/>
                <a:ea typeface="Source Sans Pro" pitchFamily="34" charset="-122"/>
                <a:cs typeface="Source Sans Pro" pitchFamily="34" charset="-120"/>
              </a:rPr>
              <a:t>Implementation</a:t>
            </a:r>
            <a:endParaRPr lang="en-US" sz="4400" dirty="0">
              <a:solidFill>
                <a:srgbClr val="6EB9FC"/>
              </a:solidFill>
              <a:latin typeface="Lora" pitchFamily="2" charset="0"/>
              <a:ea typeface="Lora" pitchFamily="34" charset="-122"/>
              <a:cs typeface="Lora" pitchFamily="34" charset="-120"/>
            </a:endParaRPr>
          </a:p>
        </p:txBody>
      </p:sp>
    </p:spTree>
    <p:extLst>
      <p:ext uri="{BB962C8B-B14F-4D97-AF65-F5344CB8AC3E}">
        <p14:creationId xmlns:p14="http://schemas.microsoft.com/office/powerpoint/2010/main" val="67601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0"/>
            <a:ext cx="3285812" cy="8229600"/>
          </a:xfrm>
          <a:prstGeom prst="rect">
            <a:avLst/>
          </a:prstGeom>
        </p:spPr>
      </p:pic>
      <p:sp>
        <p:nvSpPr>
          <p:cNvPr id="6" name="Text 2"/>
          <p:cNvSpPr/>
          <p:nvPr/>
        </p:nvSpPr>
        <p:spPr>
          <a:xfrm>
            <a:off x="4178771" y="4295098"/>
            <a:ext cx="9558669" cy="1388745"/>
          </a:xfrm>
          <a:prstGeom prst="rect">
            <a:avLst/>
          </a:prstGeom>
          <a:noFill/>
          <a:ln/>
        </p:spPr>
        <p:txBody>
          <a:bodyPr wrap="squar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Data preprocessing and cleaning        </a:t>
            </a:r>
            <a:endParaRPr lang="en-US" sz="4400" dirty="0">
              <a:solidFill>
                <a:srgbClr val="6EB9FC"/>
              </a:solidFill>
            </a:endParaRPr>
          </a:p>
        </p:txBody>
      </p:sp>
      <p:sp>
        <p:nvSpPr>
          <p:cNvPr id="2" name="TextBox 1">
            <a:extLst>
              <a:ext uri="{FF2B5EF4-FFF2-40B4-BE49-F238E27FC236}">
                <a16:creationId xmlns:a16="http://schemas.microsoft.com/office/drawing/2014/main" id="{4550A2D3-1033-A43A-2F77-1B10864517CC}"/>
              </a:ext>
            </a:extLst>
          </p:cNvPr>
          <p:cNvSpPr txBox="1"/>
          <p:nvPr/>
        </p:nvSpPr>
        <p:spPr>
          <a:xfrm>
            <a:off x="7396055" y="3345359"/>
            <a:ext cx="3334130" cy="769441"/>
          </a:xfrm>
          <a:prstGeom prst="rect">
            <a:avLst/>
          </a:prstGeom>
          <a:noFill/>
        </p:spPr>
        <p:txBody>
          <a:bodyPr wrap="square" rtlCol="0">
            <a:spAutoFit/>
          </a:bodyPr>
          <a:lstStyle/>
          <a:p>
            <a:r>
              <a:rPr lang="en-US" sz="4400" dirty="0">
                <a:solidFill>
                  <a:schemeClr val="bg1"/>
                </a:solidFill>
                <a:latin typeface="Lora" pitchFamily="2" charset="0"/>
              </a:rPr>
              <a:t>7.1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Shape 0"/>
          <p:cNvSpPr/>
          <p:nvPr/>
        </p:nvSpPr>
        <p:spPr>
          <a:xfrm>
            <a:off x="1" y="0"/>
            <a:ext cx="14630399" cy="8229600"/>
          </a:xfrm>
          <a:prstGeom prst="roundRect">
            <a:avLst>
              <a:gd name="adj" fmla="val 0"/>
            </a:avLst>
          </a:prstGeom>
          <a:solidFill>
            <a:srgbClr val="252833"/>
          </a:solidFill>
          <a:ln/>
        </p:spPr>
        <p:txBody>
          <a:bodyPr/>
          <a:lstStyle/>
          <a:p>
            <a:endParaRPr lang="en-US" sz="2000" dirty="0"/>
          </a:p>
        </p:txBody>
      </p:sp>
      <p:sp>
        <p:nvSpPr>
          <p:cNvPr id="4" name="Text 1"/>
          <p:cNvSpPr/>
          <p:nvPr/>
        </p:nvSpPr>
        <p:spPr>
          <a:xfrm>
            <a:off x="743578" y="697597"/>
            <a:ext cx="9827288" cy="555427"/>
          </a:xfrm>
          <a:prstGeom prst="rect">
            <a:avLst/>
          </a:prstGeom>
          <a:noFill/>
          <a:ln/>
        </p:spPr>
        <p:txBody>
          <a:bodyPr wrap="none" rtlCol="0" anchor="t"/>
          <a:lstStyle/>
          <a:p>
            <a:pPr marL="0" indent="0">
              <a:lnSpc>
                <a:spcPts val="4374"/>
              </a:lnSpc>
              <a:buNone/>
            </a:pPr>
            <a:r>
              <a:rPr lang="en-US" sz="3600" dirty="0">
                <a:solidFill>
                  <a:schemeClr val="bg1"/>
                </a:solidFill>
                <a:latin typeface="Lora" pitchFamily="34" charset="0"/>
                <a:ea typeface="Lora" pitchFamily="34" charset="-122"/>
                <a:cs typeface="Lora" pitchFamily="34" charset="-120"/>
              </a:rPr>
              <a:t> </a:t>
            </a:r>
            <a:r>
              <a:rPr lang="en-US" sz="3600" dirty="0">
                <a:solidFill>
                  <a:schemeClr val="bg1"/>
                </a:solidFill>
                <a:latin typeface="Abadi" panose="020B0604020104020204" pitchFamily="34" charset="0"/>
                <a:ea typeface="Lora" pitchFamily="34" charset="-122"/>
                <a:cs typeface="Lora" pitchFamily="34" charset="-120"/>
              </a:rPr>
              <a:t>Data preprocessing and cleaning :</a:t>
            </a:r>
            <a:endParaRPr lang="en-US" sz="3600" dirty="0">
              <a:solidFill>
                <a:schemeClr val="bg1"/>
              </a:solidFill>
              <a:latin typeface="Abadi" panose="020B0604020104020204" pitchFamily="34" charset="0"/>
            </a:endParaRPr>
          </a:p>
        </p:txBody>
      </p:sp>
      <p:sp>
        <p:nvSpPr>
          <p:cNvPr id="5" name="Text 2"/>
          <p:cNvSpPr/>
          <p:nvPr/>
        </p:nvSpPr>
        <p:spPr>
          <a:xfrm>
            <a:off x="894303" y="1571625"/>
            <a:ext cx="12630311" cy="5960378"/>
          </a:xfrm>
          <a:prstGeom prst="rect">
            <a:avLst/>
          </a:prstGeom>
          <a:noFill/>
          <a:ln/>
        </p:spPr>
        <p:txBody>
          <a:bodyPr wrap="square" rtlCol="0" anchor="t"/>
          <a:lstStyle/>
          <a:p>
            <a:pPr marL="0" indent="0">
              <a:lnSpc>
                <a:spcPts val="2734"/>
              </a:lnSpc>
              <a:buNone/>
            </a:pPr>
            <a:endParaRPr lang="ar-EG" sz="2800" dirty="0">
              <a:solidFill>
                <a:srgbClr val="92D050"/>
              </a:solidFill>
              <a:latin typeface="Lora" pitchFamily="2" charset="0"/>
              <a:ea typeface="Lora" pitchFamily="34" charset="-122"/>
              <a:cs typeface="Lora" pitchFamily="34" charset="-120"/>
            </a:endParaRPr>
          </a:p>
          <a:p>
            <a:pPr marL="0" indent="0" algn="just">
              <a:lnSpc>
                <a:spcPts val="2734"/>
              </a:lnSpc>
              <a:buNone/>
            </a:pPr>
            <a:r>
              <a:rPr lang="en-US" sz="2800" dirty="0">
                <a:solidFill>
                  <a:srgbClr val="92D050"/>
                </a:solidFill>
                <a:latin typeface="Lora" pitchFamily="2" charset="0"/>
                <a:ea typeface="Lora" pitchFamily="34" charset="-122"/>
                <a:cs typeface="Lora" pitchFamily="34" charset="-120"/>
              </a:rPr>
              <a:t>1- </a:t>
            </a:r>
            <a:r>
              <a:rPr lang="en-US" sz="2800" dirty="0">
                <a:solidFill>
                  <a:srgbClr val="6EB9FC"/>
                </a:solidFill>
                <a:latin typeface="Lora" pitchFamily="2" charset="0"/>
                <a:ea typeface="Lora" pitchFamily="34" charset="-122"/>
                <a:cs typeface="Lora" pitchFamily="34" charset="-120"/>
              </a:rPr>
              <a:t>Understand the data (</a:t>
            </a:r>
            <a:r>
              <a:rPr lang="en-US" sz="2800" dirty="0">
                <a:solidFill>
                  <a:schemeClr val="bg1"/>
                </a:solidFill>
                <a:latin typeface="Lora" pitchFamily="2" charset="0"/>
                <a:ea typeface="Lora" pitchFamily="34" charset="-122"/>
                <a:cs typeface="Lora" pitchFamily="34" charset="-120"/>
              </a:rPr>
              <a:t> Source</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Format</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Size</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Language</a:t>
            </a:r>
            <a:r>
              <a:rPr lang="en-US" sz="2800" dirty="0">
                <a:solidFill>
                  <a:srgbClr val="6EB9FC"/>
                </a:solidFill>
                <a:latin typeface="Lora" pitchFamily="2" charset="0"/>
                <a:ea typeface="Lora" pitchFamily="34" charset="-122"/>
                <a:cs typeface="Lora" pitchFamily="34" charset="-120"/>
              </a:rPr>
              <a:t> and </a:t>
            </a:r>
            <a:r>
              <a:rPr lang="en-US" sz="2800" dirty="0">
                <a:solidFill>
                  <a:schemeClr val="bg1"/>
                </a:solidFill>
                <a:latin typeface="Lora" pitchFamily="2" charset="0"/>
                <a:ea typeface="Lora" pitchFamily="34" charset="-122"/>
                <a:cs typeface="Lora" pitchFamily="34" charset="-120"/>
              </a:rPr>
              <a:t>Domain</a:t>
            </a:r>
            <a:r>
              <a:rPr lang="en-US" sz="2800" dirty="0">
                <a:solidFill>
                  <a:srgbClr val="6EB9FC"/>
                </a:solidFill>
                <a:latin typeface="Lora" pitchFamily="2" charset="0"/>
                <a:ea typeface="Lora" pitchFamily="34" charset="-122"/>
                <a:cs typeface="Lora" pitchFamily="34" charset="-120"/>
              </a:rPr>
              <a:t>).</a:t>
            </a:r>
          </a:p>
          <a:p>
            <a:pPr marL="0" indent="0" algn="just">
              <a:lnSpc>
                <a:spcPts val="2734"/>
              </a:lnSpc>
              <a:buNone/>
            </a:pPr>
            <a:endParaRPr lang="ar-EG" sz="2800" dirty="0">
              <a:solidFill>
                <a:srgbClr val="92D050"/>
              </a:solidFill>
              <a:latin typeface="Lora" pitchFamily="2" charset="0"/>
              <a:ea typeface="Lora" pitchFamily="34" charset="-122"/>
              <a:cs typeface="Lora" pitchFamily="34" charset="-120"/>
            </a:endParaRPr>
          </a:p>
          <a:p>
            <a:pPr marL="0" indent="0" algn="just">
              <a:lnSpc>
                <a:spcPts val="2734"/>
              </a:lnSpc>
              <a:buNone/>
            </a:pPr>
            <a:r>
              <a:rPr lang="en-US" sz="2800" dirty="0">
                <a:solidFill>
                  <a:srgbClr val="92D050"/>
                </a:solidFill>
                <a:latin typeface="Lora" pitchFamily="2" charset="0"/>
                <a:ea typeface="Lora" pitchFamily="34" charset="-122"/>
                <a:cs typeface="Lora" pitchFamily="34" charset="-120"/>
              </a:rPr>
              <a:t>2-</a:t>
            </a:r>
            <a:r>
              <a:rPr lang="en-US" sz="2800" dirty="0">
                <a:solidFill>
                  <a:srgbClr val="6EB9FC"/>
                </a:solidFill>
                <a:latin typeface="Lora" pitchFamily="2" charset="0"/>
                <a:ea typeface="Lora" pitchFamily="34" charset="-122"/>
                <a:cs typeface="Lora" pitchFamily="34" charset="-120"/>
              </a:rPr>
              <a:t> Check for and drop </a:t>
            </a:r>
            <a:r>
              <a:rPr lang="en-US" sz="2800" dirty="0">
                <a:solidFill>
                  <a:schemeClr val="bg1"/>
                </a:solidFill>
                <a:latin typeface="Lora" pitchFamily="2" charset="0"/>
                <a:ea typeface="Lora" pitchFamily="34" charset="-122"/>
                <a:cs typeface="Lora" pitchFamily="34" charset="-120"/>
              </a:rPr>
              <a:t>Duplicated</a:t>
            </a:r>
            <a:r>
              <a:rPr lang="en-US" sz="2800" dirty="0">
                <a:solidFill>
                  <a:srgbClr val="6EB9FC"/>
                </a:solidFill>
                <a:latin typeface="Lora" pitchFamily="2" charset="0"/>
                <a:ea typeface="Lora" pitchFamily="34" charset="-122"/>
                <a:cs typeface="Lora" pitchFamily="34" charset="-120"/>
              </a:rPr>
              <a:t> and </a:t>
            </a:r>
            <a:r>
              <a:rPr lang="en-US" sz="2800" dirty="0">
                <a:solidFill>
                  <a:schemeClr val="bg1"/>
                </a:solidFill>
                <a:latin typeface="Lora" pitchFamily="2" charset="0"/>
                <a:ea typeface="Lora" pitchFamily="34" charset="-122"/>
                <a:cs typeface="Lora" pitchFamily="34" charset="-120"/>
              </a:rPr>
              <a:t>Null</a:t>
            </a:r>
            <a:r>
              <a:rPr lang="en-US" sz="2800" dirty="0">
                <a:solidFill>
                  <a:srgbClr val="6EB9FC"/>
                </a:solidFill>
                <a:latin typeface="Lora" pitchFamily="2" charset="0"/>
                <a:ea typeface="Lora" pitchFamily="34" charset="-122"/>
                <a:cs typeface="Lora" pitchFamily="34" charset="-120"/>
              </a:rPr>
              <a:t> values in the dataset.</a:t>
            </a:r>
          </a:p>
          <a:p>
            <a:pPr marL="0" indent="0" algn="just">
              <a:lnSpc>
                <a:spcPts val="2734"/>
              </a:lnSpc>
              <a:buNone/>
            </a:pPr>
            <a:endParaRPr lang="en-US" sz="2800" dirty="0">
              <a:solidFill>
                <a:srgbClr val="6EB9FC"/>
              </a:solidFill>
              <a:latin typeface="Lora" pitchFamily="2" charset="0"/>
              <a:ea typeface="Lora" pitchFamily="34" charset="-122"/>
              <a:cs typeface="Lora" pitchFamily="34" charset="-120"/>
            </a:endParaRPr>
          </a:p>
          <a:p>
            <a:pPr marL="0" indent="0" algn="just">
              <a:lnSpc>
                <a:spcPts val="2734"/>
              </a:lnSpc>
              <a:buNone/>
            </a:pPr>
            <a:r>
              <a:rPr lang="en-US" sz="2800" dirty="0">
                <a:solidFill>
                  <a:srgbClr val="92D050"/>
                </a:solidFill>
                <a:latin typeface="Lora" pitchFamily="2" charset="0"/>
                <a:ea typeface="Lora" pitchFamily="34" charset="-122"/>
                <a:cs typeface="Lora" pitchFamily="34" charset="-120"/>
              </a:rPr>
              <a:t>3-</a:t>
            </a:r>
            <a:r>
              <a:rPr lang="en-US" sz="2800" dirty="0">
                <a:solidFill>
                  <a:srgbClr val="6EB9FC"/>
                </a:solidFill>
                <a:latin typeface="Lora" pitchFamily="2" charset="0"/>
                <a:ea typeface="Lora" pitchFamily="34" charset="-122"/>
                <a:cs typeface="Lora" pitchFamily="34" charset="-120"/>
              </a:rPr>
              <a:t> Normalize the data: </a:t>
            </a:r>
            <a:r>
              <a:rPr lang="en-US" sz="2800" dirty="0">
                <a:solidFill>
                  <a:srgbClr val="92D050"/>
                </a:solidFill>
                <a:latin typeface="Lora" pitchFamily="2" charset="0"/>
                <a:ea typeface="Lora" pitchFamily="34" charset="-122"/>
                <a:cs typeface="Lora" pitchFamily="34" charset="-120"/>
              </a:rPr>
              <a:t>Convert</a:t>
            </a:r>
            <a:r>
              <a:rPr lang="en-US" sz="2800" dirty="0">
                <a:solidFill>
                  <a:schemeClr val="bg1"/>
                </a:solidFill>
                <a:latin typeface="Lora" pitchFamily="2" charset="0"/>
                <a:ea typeface="Lora" pitchFamily="34" charset="-122"/>
                <a:cs typeface="Lora" pitchFamily="34" charset="-120"/>
              </a:rPr>
              <a:t> text into lowercase, </a:t>
            </a:r>
            <a:r>
              <a:rPr lang="en-US" sz="2800" dirty="0">
                <a:solidFill>
                  <a:srgbClr val="92D050"/>
                </a:solidFill>
                <a:latin typeface="Lora" pitchFamily="2" charset="0"/>
                <a:ea typeface="Lora" pitchFamily="34" charset="-122"/>
                <a:cs typeface="Lora" pitchFamily="34" charset="-120"/>
              </a:rPr>
              <a:t>Remove</a:t>
            </a:r>
            <a:r>
              <a:rPr lang="en-US" sz="2800" dirty="0">
                <a:solidFill>
                  <a:schemeClr val="bg1"/>
                </a:solidFill>
                <a:latin typeface="Lora" pitchFamily="2" charset="0"/>
                <a:ea typeface="Lora" pitchFamily="34" charset="-122"/>
                <a:cs typeface="Lora" pitchFamily="34" charset="-120"/>
              </a:rPr>
              <a:t> punctuations               			           and special/non-alphabetic characters</a:t>
            </a:r>
            <a:r>
              <a:rPr lang="en-US" sz="2800" dirty="0">
                <a:solidFill>
                  <a:schemeClr val="accent1"/>
                </a:solidFill>
                <a:latin typeface="Lora" pitchFamily="2" charset="0"/>
                <a:ea typeface="Lora" pitchFamily="34" charset="-122"/>
                <a:cs typeface="Lora" pitchFamily="34" charset="-120"/>
              </a:rPr>
              <a:t>.</a:t>
            </a:r>
            <a:endParaRPr lang="en-US" sz="2800" dirty="0">
              <a:solidFill>
                <a:schemeClr val="bg1"/>
              </a:solidFill>
              <a:latin typeface="Lora" pitchFamily="2" charset="0"/>
              <a:ea typeface="Lora" pitchFamily="34" charset="-122"/>
              <a:cs typeface="Lora" pitchFamily="34" charset="-120"/>
            </a:endParaRPr>
          </a:p>
          <a:p>
            <a:pPr marL="0" indent="0" algn="just">
              <a:lnSpc>
                <a:spcPts val="2734"/>
              </a:lnSpc>
              <a:buNone/>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4-</a:t>
            </a:r>
            <a:r>
              <a:rPr lang="en-US" sz="2800" dirty="0">
                <a:solidFill>
                  <a:srgbClr val="6EB9FC"/>
                </a:solidFill>
                <a:latin typeface="Lora" pitchFamily="2" charset="0"/>
                <a:ea typeface="Lora" pitchFamily="34" charset="-122"/>
                <a:cs typeface="Lora" pitchFamily="34" charset="-120"/>
              </a:rPr>
              <a:t> Tokenize the data: </a:t>
            </a:r>
            <a:r>
              <a:rPr lang="en-US" sz="2800" dirty="0">
                <a:solidFill>
                  <a:srgbClr val="92D050"/>
                </a:solidFill>
                <a:latin typeface="Lora" pitchFamily="2" charset="0"/>
                <a:ea typeface="Lora" pitchFamily="34" charset="-122"/>
                <a:cs typeface="Lora" pitchFamily="34" charset="-120"/>
              </a:rPr>
              <a:t>Split</a:t>
            </a:r>
            <a:r>
              <a:rPr lang="en-US" sz="2800" dirty="0">
                <a:solidFill>
                  <a:schemeClr val="bg1"/>
                </a:solidFill>
                <a:latin typeface="Lora" pitchFamily="2" charset="0"/>
                <a:ea typeface="Lora" pitchFamily="34" charset="-122"/>
                <a:cs typeface="Lora" pitchFamily="34" charset="-120"/>
              </a:rPr>
              <a:t> text (Sentences) into smaller units (words)</a:t>
            </a:r>
            <a:r>
              <a:rPr lang="en-US" sz="2800" dirty="0">
                <a:solidFill>
                  <a:schemeClr val="accent1"/>
                </a:solidFill>
                <a:latin typeface="Lora" pitchFamily="2" charset="0"/>
                <a:ea typeface="Lora" pitchFamily="34" charset="-122"/>
                <a:cs typeface="Lora" pitchFamily="34" charset="-120"/>
              </a:rPr>
              <a:t>.</a:t>
            </a:r>
            <a:r>
              <a:rPr lang="en-US" sz="2800" dirty="0">
                <a:solidFill>
                  <a:schemeClr val="bg1"/>
                </a:solidFill>
                <a:latin typeface="Lora" pitchFamily="2" charset="0"/>
                <a:ea typeface="Lora" pitchFamily="34" charset="-122"/>
                <a:cs typeface="Lora" pitchFamily="34" charset="-120"/>
              </a:rPr>
              <a:t> </a:t>
            </a:r>
          </a:p>
          <a:p>
            <a:pPr algn="just">
              <a:lnSpc>
                <a:spcPts val="2734"/>
              </a:lnSpc>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5-</a:t>
            </a:r>
            <a:r>
              <a:rPr lang="en-US" sz="2800" dirty="0">
                <a:solidFill>
                  <a:srgbClr val="6EB9FC"/>
                </a:solidFill>
                <a:latin typeface="Lora" pitchFamily="2" charset="0"/>
                <a:ea typeface="Lora" pitchFamily="34" charset="-122"/>
                <a:cs typeface="Lora" pitchFamily="34" charset="-120"/>
              </a:rPr>
              <a:t> Remove Stop words (</a:t>
            </a:r>
            <a:r>
              <a:rPr lang="en-US" sz="2800" dirty="0">
                <a:solidFill>
                  <a:schemeClr val="bg1"/>
                </a:solidFill>
                <a:latin typeface="Lora" pitchFamily="2" charset="0"/>
                <a:ea typeface="Lora" pitchFamily="34" charset="-122"/>
                <a:cs typeface="Lora" pitchFamily="34" charset="-120"/>
              </a:rPr>
              <a:t>articles</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prepositions</a:t>
            </a:r>
            <a:r>
              <a:rPr lang="en-US" sz="2800" dirty="0">
                <a:solidFill>
                  <a:srgbClr val="6EB9FC"/>
                </a:solidFill>
                <a:latin typeface="Lora" pitchFamily="2" charset="0"/>
                <a:ea typeface="Lora" pitchFamily="34" charset="-122"/>
                <a:cs typeface="Lora" pitchFamily="34" charset="-120"/>
              </a:rPr>
              <a:t> and </a:t>
            </a:r>
            <a:r>
              <a:rPr lang="en-US" sz="2800" dirty="0">
                <a:solidFill>
                  <a:schemeClr val="bg1"/>
                </a:solidFill>
                <a:latin typeface="Lora" pitchFamily="2" charset="0"/>
                <a:ea typeface="Lora" pitchFamily="34" charset="-122"/>
                <a:cs typeface="Lora" pitchFamily="34" charset="-120"/>
              </a:rPr>
              <a:t>conjunctions</a:t>
            </a:r>
            <a:r>
              <a:rPr lang="en-US" sz="2800" dirty="0">
                <a:solidFill>
                  <a:srgbClr val="6EB9FC"/>
                </a:solidFill>
                <a:latin typeface="Lora" pitchFamily="2" charset="0"/>
                <a:ea typeface="Lora" pitchFamily="34" charset="-122"/>
                <a:cs typeface="Lora" pitchFamily="34" charset="-120"/>
              </a:rPr>
              <a:t>). </a:t>
            </a:r>
          </a:p>
          <a:p>
            <a:pPr algn="just">
              <a:lnSpc>
                <a:spcPts val="2734"/>
              </a:lnSpc>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6-</a:t>
            </a:r>
            <a:r>
              <a:rPr lang="en-US" sz="2800" dirty="0">
                <a:solidFill>
                  <a:srgbClr val="6EB9FC"/>
                </a:solidFill>
                <a:latin typeface="Lora" pitchFamily="2" charset="0"/>
                <a:ea typeface="Lora" pitchFamily="34" charset="-122"/>
                <a:cs typeface="Lora" pitchFamily="34" charset="-120"/>
              </a:rPr>
              <a:t> Lemmatize words in the data. </a:t>
            </a:r>
          </a:p>
          <a:p>
            <a:pPr algn="just">
              <a:lnSpc>
                <a:spcPts val="2734"/>
              </a:lnSpc>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7-</a:t>
            </a:r>
            <a:r>
              <a:rPr lang="en-US" sz="2800" dirty="0">
                <a:solidFill>
                  <a:srgbClr val="6EB9FC"/>
                </a:solidFill>
                <a:latin typeface="Lora" pitchFamily="2" charset="0"/>
                <a:ea typeface="Lora" pitchFamily="34" charset="-122"/>
                <a:cs typeface="Lora" pitchFamily="34" charset="-120"/>
              </a:rPr>
              <a:t> Vectorize the data: </a:t>
            </a:r>
            <a:r>
              <a:rPr lang="en-US" sz="2800" dirty="0">
                <a:solidFill>
                  <a:srgbClr val="92D050"/>
                </a:solidFill>
                <a:latin typeface="Lora" pitchFamily="2" charset="0"/>
                <a:ea typeface="Lora" pitchFamily="34" charset="-122"/>
                <a:cs typeface="Lora" pitchFamily="34" charset="-120"/>
              </a:rPr>
              <a:t>Transform</a:t>
            </a:r>
            <a:r>
              <a:rPr lang="en-US" sz="2800" dirty="0">
                <a:solidFill>
                  <a:schemeClr val="bg1"/>
                </a:solidFill>
                <a:latin typeface="Lora" pitchFamily="2" charset="0"/>
                <a:ea typeface="Lora" pitchFamily="34" charset="-122"/>
                <a:cs typeface="Lora" pitchFamily="34" charset="-120"/>
              </a:rPr>
              <a:t> words into numerical representations   (term frequency-inverse document frequency (TF-IDF))</a:t>
            </a:r>
            <a:r>
              <a:rPr lang="en-US" sz="2800" dirty="0">
                <a:solidFill>
                  <a:schemeClr val="accent1"/>
                </a:solidFill>
                <a:latin typeface="Lora" pitchFamily="2" charset="0"/>
                <a:ea typeface="Lora" pitchFamily="34" charset="-122"/>
                <a:cs typeface="Lora" pitchFamily="34" charset="-120"/>
              </a:rPr>
              <a:t>.</a:t>
            </a:r>
            <a:endParaRPr lang="en-US" sz="2800" dirty="0">
              <a:solidFill>
                <a:schemeClr val="bg1"/>
              </a:solidFill>
              <a:latin typeface="Lora" pitchFamily="2" charset="0"/>
            </a:endParaRPr>
          </a:p>
          <a:p>
            <a:pPr>
              <a:lnSpc>
                <a:spcPts val="2734"/>
              </a:lnSpc>
            </a:pPr>
            <a:endParaRPr lang="en-US" sz="2400" dirty="0"/>
          </a:p>
          <a:p>
            <a:pPr>
              <a:lnSpc>
                <a:spcPts val="2734"/>
              </a:lnSpc>
            </a:pPr>
            <a:endParaRPr lang="en-US" sz="2400" dirty="0">
              <a:solidFill>
                <a:srgbClr val="6EB9FC"/>
              </a:solidFill>
              <a:latin typeface="Lora" pitchFamily="34" charset="0"/>
              <a:ea typeface="Lora" pitchFamily="34" charset="-122"/>
              <a:cs typeface="Lora" pitchFamily="34" charset="-120"/>
            </a:endParaRPr>
          </a:p>
          <a:p>
            <a:pPr>
              <a:lnSpc>
                <a:spcPts val="2734"/>
              </a:lnSpc>
            </a:pPr>
            <a:endParaRPr lang="en-US" sz="2400" dirty="0"/>
          </a:p>
          <a:p>
            <a:pPr marL="0" indent="0">
              <a:lnSpc>
                <a:spcPts val="2734"/>
              </a:lnSpc>
              <a:buNone/>
            </a:pPr>
            <a:endParaRPr lang="en-US" sz="2400" dirty="0"/>
          </a:p>
        </p:txBody>
      </p:sp>
      <p:sp>
        <p:nvSpPr>
          <p:cNvPr id="6" name="Text 3"/>
          <p:cNvSpPr/>
          <p:nvPr/>
        </p:nvSpPr>
        <p:spPr>
          <a:xfrm>
            <a:off x="1913493" y="3843934"/>
            <a:ext cx="9090660" cy="347186"/>
          </a:xfrm>
          <a:prstGeom prst="rect">
            <a:avLst/>
          </a:prstGeom>
          <a:noFill/>
          <a:ln/>
        </p:spPr>
        <p:txBody>
          <a:bodyPr wrap="none" rtlCol="0" anchor="t"/>
          <a:lstStyle/>
          <a:p>
            <a:pPr marL="0" indent="0">
              <a:lnSpc>
                <a:spcPts val="2734"/>
              </a:lnSpc>
              <a:buNone/>
            </a:pPr>
            <a:endParaRPr lang="en-US" sz="2000" dirty="0"/>
          </a:p>
        </p:txBody>
      </p:sp>
      <p:sp>
        <p:nvSpPr>
          <p:cNvPr id="7" name="Text 4"/>
          <p:cNvSpPr/>
          <p:nvPr/>
        </p:nvSpPr>
        <p:spPr>
          <a:xfrm>
            <a:off x="1913493" y="4409690"/>
            <a:ext cx="10368400" cy="416599"/>
          </a:xfrm>
          <a:prstGeom prst="rect">
            <a:avLst/>
          </a:prstGeom>
          <a:noFill/>
          <a:ln/>
        </p:spPr>
        <p:txBody>
          <a:bodyPr wrap="square" rtlCol="0" anchor="t"/>
          <a:lstStyle/>
          <a:p>
            <a:pPr marL="0" indent="0">
              <a:lnSpc>
                <a:spcPts val="2734"/>
              </a:lnSpc>
              <a:buNone/>
            </a:pPr>
            <a:endParaRPr lang="en-US" sz="2000" dirty="0"/>
          </a:p>
        </p:txBody>
      </p:sp>
      <p:sp>
        <p:nvSpPr>
          <p:cNvPr id="8" name="Text 5"/>
          <p:cNvSpPr/>
          <p:nvPr/>
        </p:nvSpPr>
        <p:spPr>
          <a:xfrm>
            <a:off x="1913493" y="5228959"/>
            <a:ext cx="10361765" cy="694373"/>
          </a:xfrm>
          <a:prstGeom prst="rect">
            <a:avLst/>
          </a:prstGeom>
          <a:noFill/>
          <a:ln/>
        </p:spPr>
        <p:txBody>
          <a:bodyPr wrap="square" rtlCol="0" anchor="t"/>
          <a:lstStyle/>
          <a:p>
            <a:pPr marL="0" indent="0">
              <a:lnSpc>
                <a:spcPts val="2734"/>
              </a:lnSpc>
              <a:buNone/>
            </a:pP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535473" y="3707843"/>
            <a:ext cx="4443889" cy="1148732"/>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endParaRPr lang="en-US" sz="4400" dirty="0">
              <a:solidFill>
                <a:schemeClr val="bg1"/>
              </a:solidFill>
            </a:endParaRPr>
          </a:p>
        </p:txBody>
      </p:sp>
      <p:sp>
        <p:nvSpPr>
          <p:cNvPr id="6" name="Text 2"/>
          <p:cNvSpPr/>
          <p:nvPr/>
        </p:nvSpPr>
        <p:spPr>
          <a:xfrm>
            <a:off x="4909109" y="4283646"/>
            <a:ext cx="7682036" cy="92117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Machine Learning Models</a:t>
            </a:r>
          </a:p>
        </p:txBody>
      </p:sp>
      <p:sp>
        <p:nvSpPr>
          <p:cNvPr id="2" name="TextBox 1">
            <a:extLst>
              <a:ext uri="{FF2B5EF4-FFF2-40B4-BE49-F238E27FC236}">
                <a16:creationId xmlns:a16="http://schemas.microsoft.com/office/drawing/2014/main" id="{112F639B-6CDB-EE2E-9BE5-2FE0FFB48DA0}"/>
              </a:ext>
            </a:extLst>
          </p:cNvPr>
          <p:cNvSpPr txBox="1"/>
          <p:nvPr/>
        </p:nvSpPr>
        <p:spPr>
          <a:xfrm>
            <a:off x="7315200" y="3391199"/>
            <a:ext cx="2642717" cy="769441"/>
          </a:xfrm>
          <a:prstGeom prst="rect">
            <a:avLst/>
          </a:prstGeom>
          <a:noFill/>
        </p:spPr>
        <p:txBody>
          <a:bodyPr wrap="square" rtlCol="0">
            <a:spAutoFit/>
          </a:bodyPr>
          <a:lstStyle/>
          <a:p>
            <a:r>
              <a:rPr lang="en-US" sz="4400" dirty="0">
                <a:solidFill>
                  <a:schemeClr val="bg1"/>
                </a:solidFill>
                <a:latin typeface="Lora" pitchFamily="2" charset="0"/>
              </a:rPr>
              <a:t>7.2</a:t>
            </a:r>
          </a:p>
        </p:txBody>
      </p:sp>
    </p:spTree>
    <p:extLst>
      <p:ext uri="{BB962C8B-B14F-4D97-AF65-F5344CB8AC3E}">
        <p14:creationId xmlns:p14="http://schemas.microsoft.com/office/powerpoint/2010/main" val="404278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BFE5B902-E7BC-A789-9F18-94CE8C8A96BF}"/>
              </a:ext>
            </a:extLst>
          </p:cNvPr>
          <p:cNvSpPr txBox="1"/>
          <p:nvPr/>
        </p:nvSpPr>
        <p:spPr>
          <a:xfrm>
            <a:off x="892385" y="1470042"/>
            <a:ext cx="13245509" cy="4955203"/>
          </a:xfrm>
          <a:prstGeom prst="rect">
            <a:avLst/>
          </a:prstGeom>
          <a:noFill/>
        </p:spPr>
        <p:txBody>
          <a:bodyPr wrap="square" rtlCol="0">
            <a:spAutoFit/>
          </a:bodyPr>
          <a:lstStyle/>
          <a:p>
            <a:endParaRPr lang="en-US" sz="3600" dirty="0">
              <a:solidFill>
                <a:schemeClr val="bg1"/>
              </a:solidFill>
              <a:latin typeface="Lora" pitchFamily="34" charset="0"/>
              <a:ea typeface="Lora" pitchFamily="34" charset="-122"/>
              <a:cs typeface="Lora" pitchFamily="34" charset="-120"/>
            </a:endParaRPr>
          </a:p>
          <a:p>
            <a:pPr marL="457200" indent="-457200" algn="just">
              <a:buFont typeface="Wingdings" panose="05000000000000000000" pitchFamily="2" charset="2"/>
              <a:buChar char="q"/>
            </a:pPr>
            <a:r>
              <a:rPr lang="en-US" sz="2800" dirty="0">
                <a:solidFill>
                  <a:srgbClr val="6EB9FC"/>
                </a:solidFill>
                <a:latin typeface="Lora" pitchFamily="2" charset="0"/>
              </a:rPr>
              <a:t>We used four machine learning models :-</a:t>
            </a:r>
          </a:p>
          <a:p>
            <a:pPr algn="just"/>
            <a:endParaRPr lang="en-US" sz="2800" dirty="0">
              <a:solidFill>
                <a:schemeClr val="accent4"/>
              </a:solidFill>
              <a:latin typeface="Lora" pitchFamily="2" charset="0"/>
            </a:endParaRPr>
          </a:p>
          <a:p>
            <a:pPr lvl="1" algn="just"/>
            <a:r>
              <a:rPr lang="en-US" sz="2800" dirty="0">
                <a:solidFill>
                  <a:schemeClr val="accent4"/>
                </a:solidFill>
                <a:latin typeface="Lora" pitchFamily="2" charset="0"/>
              </a:rPr>
              <a:t>1-</a:t>
            </a:r>
            <a:r>
              <a:rPr lang="ar-EG" sz="2800" dirty="0">
                <a:solidFill>
                  <a:schemeClr val="accent4"/>
                </a:solidFill>
                <a:latin typeface="Lora" pitchFamily="2" charset="0"/>
              </a:rPr>
              <a:t> </a:t>
            </a:r>
            <a:r>
              <a:rPr lang="en-US" sz="2800" b="0" i="0" dirty="0">
                <a:solidFill>
                  <a:schemeClr val="accent4"/>
                </a:solidFill>
                <a:effectLst/>
                <a:latin typeface="Lora" pitchFamily="2" charset="0"/>
              </a:rPr>
              <a:t>Decision Tree</a:t>
            </a:r>
            <a:r>
              <a:rPr lang="en-US" sz="2800" dirty="0">
                <a:solidFill>
                  <a:schemeClr val="accent4"/>
                </a:solidFill>
                <a:latin typeface="Lora" pitchFamily="2" charset="0"/>
              </a:rPr>
              <a:t> .</a:t>
            </a:r>
            <a:endParaRPr lang="ar-EG" sz="2800" dirty="0">
              <a:solidFill>
                <a:schemeClr val="accent4"/>
              </a:solidFill>
              <a:latin typeface="Lora" pitchFamily="2" charset="0"/>
            </a:endParaRPr>
          </a:p>
          <a:p>
            <a:pPr lvl="1" algn="just"/>
            <a:r>
              <a:rPr lang="en-US" sz="2800" b="0" i="0" dirty="0">
                <a:solidFill>
                  <a:schemeClr val="accent4"/>
                </a:solidFill>
                <a:effectLst/>
                <a:latin typeface="Lora" pitchFamily="2" charset="0"/>
              </a:rPr>
              <a:t>2-</a:t>
            </a:r>
            <a:r>
              <a:rPr lang="en-US" sz="2800" dirty="0">
                <a:solidFill>
                  <a:schemeClr val="accent4"/>
                </a:solidFill>
                <a:latin typeface="Lora" pitchFamily="2" charset="0"/>
              </a:rPr>
              <a:t> </a:t>
            </a:r>
            <a:r>
              <a:rPr lang="en-US" sz="2800" b="0" i="0" dirty="0">
                <a:solidFill>
                  <a:schemeClr val="accent4"/>
                </a:solidFill>
                <a:effectLst/>
                <a:latin typeface="Lora" pitchFamily="2" charset="0"/>
              </a:rPr>
              <a:t>Random Forest </a:t>
            </a:r>
            <a:r>
              <a:rPr lang="en-US" sz="2800" dirty="0">
                <a:solidFill>
                  <a:schemeClr val="accent4"/>
                </a:solidFill>
                <a:latin typeface="Lora" pitchFamily="2" charset="0"/>
              </a:rPr>
              <a:t>.</a:t>
            </a:r>
          </a:p>
          <a:p>
            <a:pPr lvl="1" algn="just"/>
            <a:r>
              <a:rPr lang="en-US" sz="2800" b="0" i="0" dirty="0">
                <a:solidFill>
                  <a:schemeClr val="accent4"/>
                </a:solidFill>
                <a:effectLst/>
                <a:latin typeface="Lora" pitchFamily="2" charset="0"/>
              </a:rPr>
              <a:t>3- Support Vector Machine (SVM) .</a:t>
            </a:r>
          </a:p>
          <a:p>
            <a:pPr lvl="1" algn="just"/>
            <a:r>
              <a:rPr lang="en-US" sz="2800" b="0" i="0" dirty="0">
                <a:solidFill>
                  <a:schemeClr val="accent4"/>
                </a:solidFill>
                <a:effectLst/>
                <a:latin typeface="Lora" pitchFamily="2" charset="0"/>
              </a:rPr>
              <a:t>4- </a:t>
            </a:r>
            <a:r>
              <a:rPr lang="en-US" sz="2800" dirty="0">
                <a:solidFill>
                  <a:schemeClr val="accent4"/>
                </a:solidFill>
                <a:latin typeface="Lora" pitchFamily="2" charset="0"/>
              </a:rPr>
              <a:t>K-Nearest Neighbors (K-NN).</a:t>
            </a:r>
            <a:endParaRPr lang="en-US" sz="2800" b="0" i="0" dirty="0">
              <a:solidFill>
                <a:schemeClr val="accent4"/>
              </a:solidFill>
              <a:effectLst/>
              <a:latin typeface="Lora" pitchFamily="2" charset="0"/>
            </a:endParaRPr>
          </a:p>
          <a:p>
            <a:pPr algn="just"/>
            <a:endParaRPr lang="en-US" sz="2800" dirty="0">
              <a:solidFill>
                <a:schemeClr val="accent4"/>
              </a:solidFill>
              <a:latin typeface="Lora" pitchFamily="2" charset="0"/>
            </a:endParaRPr>
          </a:p>
          <a:p>
            <a:pPr marL="457200" indent="-457200" algn="just">
              <a:buFont typeface="Wingdings" panose="05000000000000000000" pitchFamily="2" charset="2"/>
              <a:buChar char="q"/>
            </a:pPr>
            <a:r>
              <a:rPr lang="en-US" sz="2800" dirty="0">
                <a:solidFill>
                  <a:srgbClr val="6EB9FC"/>
                </a:solidFill>
                <a:latin typeface="Lora" pitchFamily="2" charset="0"/>
              </a:rPr>
              <a:t>We used four machine learning Algorithm and compared the highest accuracy between them, which we will Explain it with detail in the following slides.</a:t>
            </a:r>
          </a:p>
        </p:txBody>
      </p:sp>
      <p:sp>
        <p:nvSpPr>
          <p:cNvPr id="7" name="TextBox 6">
            <a:extLst>
              <a:ext uri="{FF2B5EF4-FFF2-40B4-BE49-F238E27FC236}">
                <a16:creationId xmlns:a16="http://schemas.microsoft.com/office/drawing/2014/main" id="{1974D196-36A9-4B23-5CC3-185B7C4AD8E4}"/>
              </a:ext>
            </a:extLst>
          </p:cNvPr>
          <p:cNvSpPr txBox="1"/>
          <p:nvPr/>
        </p:nvSpPr>
        <p:spPr>
          <a:xfrm>
            <a:off x="895263" y="1061811"/>
            <a:ext cx="7387500" cy="646331"/>
          </a:xfrm>
          <a:prstGeom prst="rect">
            <a:avLst/>
          </a:prstGeom>
          <a:noFill/>
        </p:spPr>
        <p:txBody>
          <a:bodyPr wrap="square" rtlCol="0">
            <a:spAutoFit/>
          </a:bodyPr>
          <a:lstStyle/>
          <a:p>
            <a:r>
              <a:rPr lang="en-US" sz="3600" dirty="0">
                <a:solidFill>
                  <a:schemeClr val="bg1"/>
                </a:solidFill>
                <a:latin typeface="Lora" pitchFamily="34" charset="0"/>
                <a:ea typeface="Lora" pitchFamily="34" charset="-122"/>
                <a:cs typeface="Lora" pitchFamily="34" charset="-120"/>
              </a:rPr>
              <a:t>Machine Learning Models :-</a:t>
            </a:r>
          </a:p>
        </p:txBody>
      </p:sp>
    </p:spTree>
    <p:extLst>
      <p:ext uri="{BB962C8B-B14F-4D97-AF65-F5344CB8AC3E}">
        <p14:creationId xmlns:p14="http://schemas.microsoft.com/office/powerpoint/2010/main" val="33261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Shape 0"/>
          <p:cNvSpPr/>
          <p:nvPr/>
        </p:nvSpPr>
        <p:spPr>
          <a:xfrm>
            <a:off x="-4957" y="0"/>
            <a:ext cx="14630400" cy="8229600"/>
          </a:xfrm>
          <a:prstGeom prst="roundRect">
            <a:avLst>
              <a:gd name="adj" fmla="val 0"/>
            </a:avLst>
          </a:prstGeom>
          <a:solidFill>
            <a:srgbClr val="252833"/>
          </a:solidFill>
          <a:ln/>
        </p:spPr>
        <p:txBody>
          <a:bodyPr/>
          <a:lstStyle/>
          <a:p>
            <a:endParaRPr lang="en-US" dirty="0">
              <a:solidFill>
                <a:schemeClr val="bg1"/>
              </a:solidFill>
            </a:endParaRPr>
          </a:p>
        </p:txBody>
      </p:sp>
      <p:sp>
        <p:nvSpPr>
          <p:cNvPr id="4" name="Text 1"/>
          <p:cNvSpPr/>
          <p:nvPr/>
        </p:nvSpPr>
        <p:spPr>
          <a:xfrm>
            <a:off x="1680389" y="5950122"/>
            <a:ext cx="2174091" cy="545902"/>
          </a:xfrm>
          <a:prstGeom prst="rect">
            <a:avLst/>
          </a:prstGeom>
          <a:noFill/>
          <a:ln/>
        </p:spPr>
        <p:txBody>
          <a:bodyPr wrap="none" rtlCol="0" anchor="t"/>
          <a:lstStyle/>
          <a:p>
            <a:pPr marL="0" indent="0" algn="l">
              <a:lnSpc>
                <a:spcPts val="4298"/>
              </a:lnSpc>
              <a:buNone/>
            </a:pPr>
            <a:endParaRPr lang="en-US" sz="3439" dirty="0"/>
          </a:p>
        </p:txBody>
      </p:sp>
      <p:sp>
        <p:nvSpPr>
          <p:cNvPr id="6" name="Text 3"/>
          <p:cNvSpPr/>
          <p:nvPr/>
        </p:nvSpPr>
        <p:spPr>
          <a:xfrm>
            <a:off x="12310193" y="5245055"/>
            <a:ext cx="1639723" cy="349329"/>
          </a:xfrm>
          <a:prstGeom prst="rect">
            <a:avLst/>
          </a:prstGeom>
          <a:noFill/>
          <a:ln/>
        </p:spPr>
        <p:txBody>
          <a:bodyPr wrap="none" rtlCol="0" anchor="t"/>
          <a:lstStyle/>
          <a:p>
            <a:pPr marL="0" indent="0" algn="l">
              <a:lnSpc>
                <a:spcPts val="2751"/>
              </a:lnSpc>
              <a:buNone/>
            </a:pPr>
            <a:endParaRPr lang="en-US" sz="2800" b="1" dirty="0">
              <a:solidFill>
                <a:srgbClr val="00B0F0"/>
              </a:solidFill>
            </a:endParaRPr>
          </a:p>
        </p:txBody>
      </p:sp>
      <p:sp>
        <p:nvSpPr>
          <p:cNvPr id="7" name="Text 4"/>
          <p:cNvSpPr/>
          <p:nvPr/>
        </p:nvSpPr>
        <p:spPr>
          <a:xfrm>
            <a:off x="2434233" y="2940129"/>
            <a:ext cx="9761815" cy="349329"/>
          </a:xfrm>
          <a:prstGeom prst="rect">
            <a:avLst/>
          </a:prstGeom>
          <a:noFill/>
          <a:ln/>
        </p:spPr>
        <p:txBody>
          <a:bodyPr wrap="none" rtlCol="0" anchor="t"/>
          <a:lstStyle/>
          <a:p>
            <a:pPr marL="0" indent="0" algn="l">
              <a:lnSpc>
                <a:spcPts val="2751"/>
              </a:lnSpc>
              <a:buNone/>
            </a:pPr>
            <a:endParaRPr lang="en-US" sz="1719" dirty="0"/>
          </a:p>
        </p:txBody>
      </p:sp>
      <p:sp>
        <p:nvSpPr>
          <p:cNvPr id="9" name="Text 6"/>
          <p:cNvSpPr/>
          <p:nvPr/>
        </p:nvSpPr>
        <p:spPr>
          <a:xfrm>
            <a:off x="11942345" y="7335751"/>
            <a:ext cx="2635910" cy="349329"/>
          </a:xfrm>
          <a:prstGeom prst="rect">
            <a:avLst/>
          </a:prstGeom>
          <a:noFill/>
          <a:ln/>
        </p:spPr>
        <p:txBody>
          <a:bodyPr wrap="none" rtlCol="0" anchor="t"/>
          <a:lstStyle/>
          <a:p>
            <a:pPr marL="0" indent="0" algn="l">
              <a:lnSpc>
                <a:spcPts val="2751"/>
              </a:lnSpc>
              <a:buNone/>
            </a:pPr>
            <a:endParaRPr lang="en-US" sz="2400" b="1" dirty="0">
              <a:solidFill>
                <a:srgbClr val="00B0F0"/>
              </a:solidFill>
            </a:endParaRPr>
          </a:p>
        </p:txBody>
      </p:sp>
      <p:sp>
        <p:nvSpPr>
          <p:cNvPr id="10" name="Text 7"/>
          <p:cNvSpPr/>
          <p:nvPr/>
        </p:nvSpPr>
        <p:spPr>
          <a:xfrm>
            <a:off x="2434233" y="4948595"/>
            <a:ext cx="9761815" cy="349329"/>
          </a:xfrm>
          <a:prstGeom prst="rect">
            <a:avLst/>
          </a:prstGeom>
          <a:noFill/>
          <a:ln/>
        </p:spPr>
        <p:txBody>
          <a:bodyPr wrap="none" rtlCol="0" anchor="t"/>
          <a:lstStyle/>
          <a:p>
            <a:pPr marL="0" indent="0" algn="l">
              <a:lnSpc>
                <a:spcPts val="2751"/>
              </a:lnSpc>
              <a:buNone/>
            </a:pPr>
            <a:endParaRPr lang="en-US" sz="1719" dirty="0"/>
          </a:p>
        </p:txBody>
      </p:sp>
      <p:sp>
        <p:nvSpPr>
          <p:cNvPr id="11" name="Text 8"/>
          <p:cNvSpPr/>
          <p:nvPr/>
        </p:nvSpPr>
        <p:spPr>
          <a:xfrm>
            <a:off x="1116419" y="5625346"/>
            <a:ext cx="956930" cy="501253"/>
          </a:xfrm>
          <a:prstGeom prst="rect">
            <a:avLst/>
          </a:prstGeom>
          <a:noFill/>
          <a:ln/>
        </p:spPr>
        <p:txBody>
          <a:bodyPr wrap="none" rtlCol="0" anchor="t"/>
          <a:lstStyle/>
          <a:p>
            <a:pPr marL="0" indent="0" algn="l">
              <a:lnSpc>
                <a:spcPts val="3224"/>
              </a:lnSpc>
              <a:buNone/>
            </a:pPr>
            <a:r>
              <a:rPr lang="en-US" sz="2800" dirty="0">
                <a:solidFill>
                  <a:schemeClr val="bg1"/>
                </a:solidFill>
                <a:latin typeface="Lora" pitchFamily="34" charset="0"/>
                <a:ea typeface="Lora" pitchFamily="34" charset="-122"/>
                <a:cs typeface="Lora" pitchFamily="34" charset="-120"/>
              </a:rPr>
              <a:t>            </a:t>
            </a:r>
            <a:endParaRPr lang="en-US" sz="2800" dirty="0">
              <a:solidFill>
                <a:schemeClr val="bg1"/>
              </a:solidFill>
            </a:endParaRPr>
          </a:p>
        </p:txBody>
      </p:sp>
      <p:sp>
        <p:nvSpPr>
          <p:cNvPr id="12" name="Text 9"/>
          <p:cNvSpPr/>
          <p:nvPr/>
        </p:nvSpPr>
        <p:spPr>
          <a:xfrm>
            <a:off x="433626" y="7250133"/>
            <a:ext cx="12036504" cy="349329"/>
          </a:xfrm>
          <a:prstGeom prst="rect">
            <a:avLst/>
          </a:prstGeom>
          <a:noFill/>
          <a:ln/>
        </p:spPr>
        <p:txBody>
          <a:bodyPr wrap="none" rtlCol="0" anchor="t"/>
          <a:lstStyle/>
          <a:p>
            <a:pPr marL="0" indent="0" algn="l">
              <a:lnSpc>
                <a:spcPts val="2751"/>
              </a:lnSpc>
              <a:buNone/>
            </a:pPr>
            <a:endParaRPr lang="en-US" sz="2000" b="1" dirty="0">
              <a:solidFill>
                <a:schemeClr val="bg1"/>
              </a:solidFill>
              <a:latin typeface="Source Sans Pro" pitchFamily="34" charset="0"/>
              <a:ea typeface="Source Sans Pro" pitchFamily="34" charset="-122"/>
              <a:cs typeface="Source Sans Pro" pitchFamily="34" charset="-120"/>
            </a:endParaRPr>
          </a:p>
          <a:p>
            <a:pPr marL="0" indent="0" algn="l">
              <a:lnSpc>
                <a:spcPts val="2751"/>
              </a:lnSpc>
              <a:buNone/>
            </a:pPr>
            <a:endParaRPr lang="en-US" sz="2000" b="1" dirty="0">
              <a:solidFill>
                <a:srgbClr val="D6E5EF"/>
              </a:solidFill>
              <a:latin typeface="Source Sans Pro" pitchFamily="34" charset="0"/>
              <a:ea typeface="Source Sans Pro" pitchFamily="34" charset="-122"/>
              <a:cs typeface="Source Sans Pro" pitchFamily="34" charset="-120"/>
            </a:endParaRPr>
          </a:p>
        </p:txBody>
      </p:sp>
      <p:sp>
        <p:nvSpPr>
          <p:cNvPr id="13" name="Text 10"/>
          <p:cNvSpPr/>
          <p:nvPr/>
        </p:nvSpPr>
        <p:spPr>
          <a:xfrm>
            <a:off x="2434233" y="6957060"/>
            <a:ext cx="9761815" cy="436602"/>
          </a:xfrm>
          <a:prstGeom prst="rect">
            <a:avLst/>
          </a:prstGeom>
          <a:noFill/>
          <a:ln/>
        </p:spPr>
        <p:txBody>
          <a:bodyPr wrap="none" rtlCol="0" anchor="t"/>
          <a:lstStyle/>
          <a:p>
            <a:pPr marL="0" indent="0" algn="l">
              <a:lnSpc>
                <a:spcPts val="3439"/>
              </a:lnSpc>
              <a:buNone/>
            </a:pPr>
            <a:endParaRPr lang="en-US" sz="2149" dirty="0"/>
          </a:p>
        </p:txBody>
      </p:sp>
      <p:sp>
        <p:nvSpPr>
          <p:cNvPr id="22" name="TextBox 21">
            <a:extLst>
              <a:ext uri="{FF2B5EF4-FFF2-40B4-BE49-F238E27FC236}">
                <a16:creationId xmlns:a16="http://schemas.microsoft.com/office/drawing/2014/main" id="{C9616A6E-6BDF-2D05-B7E0-AE4A680BE669}"/>
              </a:ext>
            </a:extLst>
          </p:cNvPr>
          <p:cNvSpPr txBox="1"/>
          <p:nvPr/>
        </p:nvSpPr>
        <p:spPr>
          <a:xfrm>
            <a:off x="1116419" y="835939"/>
            <a:ext cx="12455086" cy="6247864"/>
          </a:xfrm>
          <a:prstGeom prst="rect">
            <a:avLst/>
          </a:prstGeom>
          <a:noFill/>
        </p:spPr>
        <p:txBody>
          <a:bodyPr wrap="square" rtlCol="0">
            <a:spAutoFit/>
          </a:bodyPr>
          <a:lstStyle/>
          <a:p>
            <a:r>
              <a:rPr lang="en-US" sz="3600" b="1" dirty="0">
                <a:solidFill>
                  <a:srgbClr val="6EB9FC"/>
                </a:solidFill>
                <a:latin typeface="Lora" pitchFamily="34" charset="0"/>
                <a:ea typeface="Lora" pitchFamily="34" charset="-122"/>
                <a:cs typeface="Lora" pitchFamily="34" charset="-120"/>
              </a:rPr>
              <a:t>Agenda : </a:t>
            </a:r>
          </a:p>
          <a:p>
            <a:endParaRPr lang="en-US" sz="2800" b="1" dirty="0">
              <a:solidFill>
                <a:srgbClr val="00B0F0"/>
              </a:solidFill>
              <a:latin typeface="Source Sans Pro" pitchFamily="34" charset="0"/>
              <a:ea typeface="Source Sans Pro" pitchFamily="34" charset="-122"/>
              <a:cs typeface="Source Sans Pro" pitchFamily="34" charset="-120"/>
            </a:endParaRPr>
          </a:p>
          <a:p>
            <a:r>
              <a:rPr lang="en-US" sz="2800" dirty="0">
                <a:solidFill>
                  <a:schemeClr val="bg1"/>
                </a:solidFill>
                <a:ea typeface="Source Sans Pro" pitchFamily="34" charset="-122"/>
                <a:cs typeface="Source Sans Pro" pitchFamily="34" charset="-120"/>
              </a:rPr>
              <a:t>1)  </a:t>
            </a:r>
            <a:r>
              <a:rPr lang="en-US" sz="2800" dirty="0">
                <a:solidFill>
                  <a:srgbClr val="6EB9FC"/>
                </a:solidFill>
                <a:latin typeface="Source Sans Pro" pitchFamily="34" charset="0"/>
                <a:ea typeface="Source Sans Pro" pitchFamily="34" charset="-122"/>
                <a:cs typeface="Source Sans Pro" pitchFamily="34" charset="-120"/>
              </a:rPr>
              <a:t>Introduction  </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00B0F0"/>
                </a:solidFill>
                <a:ea typeface="Source Sans Pro" pitchFamily="34" charset="-122"/>
                <a:cs typeface="Source Sans Pro" pitchFamily="34" charset="-120"/>
              </a:rPr>
              <a:t> </a:t>
            </a:r>
            <a:r>
              <a:rPr lang="en-US" sz="2800" dirty="0">
                <a:solidFill>
                  <a:schemeClr val="bg1"/>
                </a:solidFill>
                <a:ea typeface="Source Sans Pro" pitchFamily="34" charset="-122"/>
                <a:cs typeface="Source Sans Pro" pitchFamily="34" charset="-120"/>
              </a:rPr>
              <a:t>6)</a:t>
            </a:r>
            <a:r>
              <a:rPr lang="en-US" sz="2800" dirty="0">
                <a:solidFill>
                  <a:srgbClr val="00B0F0"/>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Symptom2Disease</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Dataset</a:t>
            </a:r>
          </a:p>
          <a:p>
            <a:endParaRPr lang="en-US" sz="2800" dirty="0">
              <a:solidFill>
                <a:srgbClr val="00B0F0"/>
              </a:solidFill>
              <a:latin typeface="Source Sans Pro" pitchFamily="34" charset="0"/>
              <a:ea typeface="Source Sans Pro" pitchFamily="34" charset="-122"/>
              <a:cs typeface="Source Sans Pro" pitchFamily="34" charset="-120"/>
            </a:endParaRPr>
          </a:p>
          <a:p>
            <a:r>
              <a:rPr lang="en-US" sz="2800" dirty="0">
                <a:solidFill>
                  <a:schemeClr val="bg1"/>
                </a:solidFill>
                <a:ea typeface="Source Sans Pro" pitchFamily="34" charset="-122"/>
                <a:cs typeface="Source Sans Pro" pitchFamily="34" charset="-120"/>
              </a:rPr>
              <a:t>2)</a:t>
            </a:r>
            <a:r>
              <a:rPr lang="en-US" sz="2800" dirty="0">
                <a:solidFill>
                  <a:srgbClr val="00B0F0"/>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Motivation                                                       </a:t>
            </a:r>
            <a:r>
              <a:rPr lang="en-US" sz="2800" dirty="0">
                <a:solidFill>
                  <a:schemeClr val="bg1"/>
                </a:solidFill>
                <a:latin typeface="Source Sans Pro" pitchFamily="34" charset="0"/>
                <a:ea typeface="Source Sans Pro" pitchFamily="34" charset="-122"/>
                <a:cs typeface="Source Sans Pro" pitchFamily="34" charset="-120"/>
              </a:rPr>
              <a:t>7</a:t>
            </a:r>
            <a:r>
              <a:rPr lang="en-US" sz="2800" dirty="0">
                <a:solidFill>
                  <a:schemeClr val="bg1"/>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Implementation</a:t>
            </a:r>
            <a:endParaRPr lang="en-US" sz="2800" dirty="0">
              <a:solidFill>
                <a:srgbClr val="00B0F0"/>
              </a:solidFill>
              <a:latin typeface="Source Sans Pro" pitchFamily="34" charset="0"/>
              <a:ea typeface="Source Sans Pro" pitchFamily="34" charset="-122"/>
              <a:cs typeface="Source Sans Pro" pitchFamily="34" charset="-120"/>
            </a:endParaRPr>
          </a:p>
          <a:p>
            <a:endParaRPr lang="en-US" sz="2800" dirty="0">
              <a:solidFill>
                <a:srgbClr val="00B0F0"/>
              </a:solidFill>
              <a:latin typeface="Source Sans Pro" pitchFamily="34" charset="0"/>
              <a:ea typeface="Source Sans Pro" pitchFamily="34" charset="-122"/>
              <a:cs typeface="Source Sans Pro" pitchFamily="34" charset="-120"/>
            </a:endParaRPr>
          </a:p>
          <a:p>
            <a:r>
              <a:rPr lang="en-US" sz="2800" dirty="0">
                <a:solidFill>
                  <a:schemeClr val="bg1"/>
                </a:solidFill>
                <a:latin typeface="Source Sans Pro" pitchFamily="34" charset="0"/>
                <a:ea typeface="Source Sans Pro" pitchFamily="34" charset="-122"/>
                <a:cs typeface="Source Sans Pro" pitchFamily="34" charset="-120"/>
              </a:rPr>
              <a:t>3)  </a:t>
            </a:r>
            <a:r>
              <a:rPr lang="en-US" sz="2800" dirty="0">
                <a:solidFill>
                  <a:srgbClr val="6EB9FC"/>
                </a:solidFill>
                <a:latin typeface="Source Sans Pro" pitchFamily="34" charset="0"/>
                <a:ea typeface="Source Sans Pro" pitchFamily="34" charset="-122"/>
                <a:cs typeface="Source Sans Pro" pitchFamily="34" charset="-120"/>
              </a:rPr>
              <a:t>Problem</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Statement                                     </a:t>
            </a:r>
            <a:r>
              <a:rPr lang="en-US" sz="2800" dirty="0">
                <a:solidFill>
                  <a:schemeClr val="bg1"/>
                </a:solidFill>
                <a:latin typeface="Source Sans Pro" pitchFamily="34" charset="0"/>
                <a:ea typeface="Source Sans Pro" pitchFamily="34" charset="-122"/>
                <a:cs typeface="Source Sans Pro" pitchFamily="34" charset="-120"/>
              </a:rPr>
              <a:t>8) </a:t>
            </a:r>
            <a:r>
              <a:rPr lang="en-US" sz="2800" dirty="0">
                <a:solidFill>
                  <a:srgbClr val="6EB9FC"/>
                </a:solidFill>
                <a:latin typeface="Source Sans Pro" pitchFamily="34" charset="0"/>
                <a:ea typeface="Source Sans Pro" pitchFamily="34" charset="-122"/>
                <a:cs typeface="Source Sans Pro" pitchFamily="34" charset="-120"/>
              </a:rPr>
              <a:t>Tools and Technologies</a:t>
            </a:r>
          </a:p>
          <a:p>
            <a:endParaRPr lang="en-US" sz="2800" dirty="0">
              <a:solidFill>
                <a:srgbClr val="00B0F0"/>
              </a:solidFill>
              <a:latin typeface="Lora" pitchFamily="34" charset="0"/>
              <a:ea typeface="Lora" pitchFamily="34" charset="-122"/>
              <a:cs typeface="Lora" pitchFamily="34" charset="-120"/>
            </a:endParaRPr>
          </a:p>
          <a:p>
            <a:r>
              <a:rPr lang="en-US" sz="2800" dirty="0">
                <a:solidFill>
                  <a:schemeClr val="bg1"/>
                </a:solidFill>
                <a:ea typeface="Source Sans Pro" pitchFamily="34" charset="-122"/>
                <a:cs typeface="Source Sans Pro" pitchFamily="34" charset="-120"/>
              </a:rPr>
              <a:t>4) </a:t>
            </a:r>
            <a:r>
              <a:rPr lang="en-US" sz="2800" dirty="0">
                <a:solidFill>
                  <a:srgbClr val="6EB9FC"/>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Problem Solution                                         </a:t>
            </a:r>
            <a:r>
              <a:rPr lang="en-US" sz="2800" dirty="0">
                <a:solidFill>
                  <a:schemeClr val="bg1"/>
                </a:solidFill>
                <a:latin typeface="Source Sans Pro" pitchFamily="34" charset="0"/>
                <a:ea typeface="Source Sans Pro" pitchFamily="34" charset="-122"/>
                <a:cs typeface="Source Sans Pro" pitchFamily="34" charset="-120"/>
              </a:rPr>
              <a:t>9) </a:t>
            </a:r>
            <a:r>
              <a:rPr lang="en-US" sz="2800" dirty="0">
                <a:solidFill>
                  <a:srgbClr val="6EB9FC"/>
                </a:solidFill>
                <a:latin typeface="Source Sans Pro" pitchFamily="34" charset="0"/>
                <a:ea typeface="Source Sans Pro" pitchFamily="34" charset="-122"/>
                <a:cs typeface="Source Sans Pro" pitchFamily="34" charset="-120"/>
              </a:rPr>
              <a:t>Conclusion and Future Scope</a:t>
            </a:r>
            <a:endParaRPr lang="en-US" sz="2800" dirty="0">
              <a:solidFill>
                <a:srgbClr val="6EB9FC"/>
              </a:solidFill>
            </a:endParaRPr>
          </a:p>
          <a:p>
            <a:endParaRPr lang="en-US" sz="2800" dirty="0">
              <a:solidFill>
                <a:srgbClr val="00B0F0"/>
              </a:solidFill>
            </a:endParaRPr>
          </a:p>
          <a:p>
            <a:r>
              <a:rPr lang="en-US" sz="2800" dirty="0">
                <a:solidFill>
                  <a:schemeClr val="bg1"/>
                </a:solidFill>
                <a:latin typeface="Source Sans Pro" pitchFamily="34" charset="0"/>
                <a:ea typeface="Source Sans Pro" pitchFamily="34" charset="-122"/>
                <a:cs typeface="Source Sans Pro" pitchFamily="34" charset="-120"/>
              </a:rPr>
              <a:t>5) </a:t>
            </a:r>
            <a:r>
              <a:rPr lang="en-US" sz="2800" dirty="0">
                <a:solidFill>
                  <a:srgbClr val="6EB9FC"/>
                </a:solidFill>
                <a:latin typeface="Source Sans Pro" pitchFamily="34" charset="0"/>
                <a:ea typeface="Source Sans Pro" pitchFamily="34" charset="-122"/>
                <a:cs typeface="Source Sans Pro" pitchFamily="34" charset="-120"/>
              </a:rPr>
              <a:t> Related</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work                                                </a:t>
            </a:r>
            <a:r>
              <a:rPr lang="en-US" sz="2800" dirty="0">
                <a:solidFill>
                  <a:schemeClr val="bg1"/>
                </a:solidFill>
                <a:latin typeface="Source Sans Pro" pitchFamily="34" charset="0"/>
                <a:ea typeface="Source Sans Pro" pitchFamily="34" charset="-122"/>
                <a:cs typeface="Source Sans Pro" pitchFamily="34" charset="-120"/>
              </a:rPr>
              <a:t>10)</a:t>
            </a:r>
            <a:r>
              <a:rPr lang="en-US" sz="2800" dirty="0">
                <a:solidFill>
                  <a:srgbClr val="6EB9FC"/>
                </a:solidFill>
                <a:latin typeface="Source Sans Pro" pitchFamily="34" charset="0"/>
                <a:ea typeface="Source Sans Pro" pitchFamily="34" charset="-122"/>
                <a:cs typeface="Source Sans Pro" pitchFamily="34" charset="-120"/>
              </a:rPr>
              <a:t> Time Plan</a:t>
            </a:r>
          </a:p>
          <a:p>
            <a:endParaRPr lang="en-US" sz="2800" dirty="0">
              <a:solidFill>
                <a:srgbClr val="00B0F0"/>
              </a:solidFill>
              <a:latin typeface="Source Sans Pro" pitchFamily="34" charset="0"/>
              <a:ea typeface="Source Sans Pro" pitchFamily="34" charset="-122"/>
              <a:cs typeface="Source Sans Pro" pitchFamily="34" charset="-120"/>
            </a:endParaRPr>
          </a:p>
          <a:p>
            <a:endParaRPr lang="en-US" sz="2800" dirty="0">
              <a:solidFill>
                <a:srgbClr val="6EB9FC"/>
              </a:solidFill>
              <a:latin typeface="Source Sans Pro" pitchFamily="34" charset="0"/>
              <a:ea typeface="Source Sans Pro" pitchFamily="34" charset="-122"/>
              <a:cs typeface="Source Sans Pro" pitchFamily="34" charset="-120"/>
            </a:endParaRPr>
          </a:p>
          <a:p>
            <a:endParaRPr lang="en-US" sz="2800" dirty="0">
              <a:solidFill>
                <a:srgbClr val="6EB9FC"/>
              </a:solidFill>
            </a:endParaRPr>
          </a:p>
        </p:txBody>
      </p:sp>
      <p:cxnSp>
        <p:nvCxnSpPr>
          <p:cNvPr id="65" name="Straight Connector 64">
            <a:extLst>
              <a:ext uri="{FF2B5EF4-FFF2-40B4-BE49-F238E27FC236}">
                <a16:creationId xmlns:a16="http://schemas.microsoft.com/office/drawing/2014/main" id="{9A1E05C9-0C5B-1635-A85F-1E707F46BAD3}"/>
              </a:ext>
            </a:extLst>
          </p:cNvPr>
          <p:cNvCxnSpPr>
            <a:cxnSpLocks/>
          </p:cNvCxnSpPr>
          <p:nvPr/>
        </p:nvCxnSpPr>
        <p:spPr>
          <a:xfrm>
            <a:off x="6001462" y="1670195"/>
            <a:ext cx="0" cy="4889209"/>
          </a:xfrm>
          <a:prstGeom prst="line">
            <a:avLst/>
          </a:prstGeom>
          <a:ln w="76200">
            <a:prstDash val="sysDash"/>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dirty="0"/>
          </a:p>
        </p:txBody>
      </p:sp>
      <p:sp>
        <p:nvSpPr>
          <p:cNvPr id="4" name="Text 1"/>
          <p:cNvSpPr/>
          <p:nvPr/>
        </p:nvSpPr>
        <p:spPr>
          <a:xfrm>
            <a:off x="1143001" y="1990011"/>
            <a:ext cx="4760476" cy="555427"/>
          </a:xfrm>
          <a:prstGeom prst="rect">
            <a:avLst/>
          </a:prstGeom>
          <a:noFill/>
          <a:ln/>
        </p:spPr>
        <p:txBody>
          <a:bodyPr wrap="none" rtlCol="0" anchor="t"/>
          <a:lstStyle/>
          <a:p>
            <a:pPr marL="0" indent="0">
              <a:lnSpc>
                <a:spcPts val="4374"/>
              </a:lnSpc>
              <a:buNone/>
            </a:pPr>
            <a:endParaRPr lang="en-US" sz="3600" dirty="0">
              <a:solidFill>
                <a:schemeClr val="bg1"/>
              </a:solidFill>
            </a:endParaRPr>
          </a:p>
        </p:txBody>
      </p:sp>
      <p:sp>
        <p:nvSpPr>
          <p:cNvPr id="5" name="Text 2"/>
          <p:cNvSpPr/>
          <p:nvPr/>
        </p:nvSpPr>
        <p:spPr>
          <a:xfrm>
            <a:off x="1017271" y="2767608"/>
            <a:ext cx="12332970" cy="4376142"/>
          </a:xfrm>
          <a:prstGeom prst="rect">
            <a:avLst/>
          </a:prstGeom>
          <a:noFill/>
          <a:ln/>
        </p:spPr>
        <p:txBody>
          <a:bodyPr wrap="square" rtlCol="0" anchor="t"/>
          <a:lstStyle/>
          <a:p>
            <a:pPr marL="0" indent="0">
              <a:lnSpc>
                <a:spcPts val="2734"/>
              </a:lnSpc>
              <a:buNone/>
            </a:pPr>
            <a:endParaRPr lang="en-US" sz="2400" dirty="0"/>
          </a:p>
        </p:txBody>
      </p:sp>
      <p:graphicFrame>
        <p:nvGraphicFramePr>
          <p:cNvPr id="2" name="Table 1">
            <a:extLst>
              <a:ext uri="{FF2B5EF4-FFF2-40B4-BE49-F238E27FC236}">
                <a16:creationId xmlns:a16="http://schemas.microsoft.com/office/drawing/2014/main" id="{289A5A48-2130-D5F9-434B-9BD1C0AA33CB}"/>
              </a:ext>
            </a:extLst>
          </p:cNvPr>
          <p:cNvGraphicFramePr>
            <a:graphicFrameLocks noGrp="1"/>
          </p:cNvGraphicFramePr>
          <p:nvPr>
            <p:extLst>
              <p:ext uri="{D42A27DB-BD31-4B8C-83A1-F6EECF244321}">
                <p14:modId xmlns:p14="http://schemas.microsoft.com/office/powerpoint/2010/main" val="2122724015"/>
              </p:ext>
            </p:extLst>
          </p:nvPr>
        </p:nvGraphicFramePr>
        <p:xfrm>
          <a:off x="341643" y="814524"/>
          <a:ext cx="6122952" cy="3997841"/>
        </p:xfrm>
        <a:graphic>
          <a:graphicData uri="http://schemas.openxmlformats.org/drawingml/2006/table">
            <a:tbl>
              <a:tblPr firstRow="1" bandRow="1">
                <a:tableStyleId>{5C22544A-7EE6-4342-B048-85BDC9FD1C3A}</a:tableStyleId>
              </a:tblPr>
              <a:tblGrid>
                <a:gridCol w="3061476">
                  <a:extLst>
                    <a:ext uri="{9D8B030D-6E8A-4147-A177-3AD203B41FA5}">
                      <a16:colId xmlns:a16="http://schemas.microsoft.com/office/drawing/2014/main" val="1834917274"/>
                    </a:ext>
                  </a:extLst>
                </a:gridCol>
                <a:gridCol w="3061476">
                  <a:extLst>
                    <a:ext uri="{9D8B030D-6E8A-4147-A177-3AD203B41FA5}">
                      <a16:colId xmlns:a16="http://schemas.microsoft.com/office/drawing/2014/main" val="1488652057"/>
                    </a:ext>
                  </a:extLst>
                </a:gridCol>
              </a:tblGrid>
              <a:tr h="1199093">
                <a:tc>
                  <a:txBody>
                    <a:bodyPr/>
                    <a:lstStyle/>
                    <a:p>
                      <a:pPr algn="ctr"/>
                      <a:r>
                        <a:rPr lang="en-US" sz="3600" dirty="0"/>
                        <a:t>Classification</a:t>
                      </a:r>
                      <a:r>
                        <a:rPr lang="en-US" sz="3200" dirty="0"/>
                        <a:t> </a:t>
                      </a:r>
                    </a:p>
                    <a:p>
                      <a:pPr algn="ctr"/>
                      <a:r>
                        <a:rPr lang="en-US" sz="3600" dirty="0"/>
                        <a:t>Algorithms</a:t>
                      </a:r>
                      <a:endParaRPr lang="en-US" sz="3200"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3600" dirty="0"/>
                        <a:t>Accuracy</a:t>
                      </a:r>
                    </a:p>
                  </a:txBody>
                  <a:tcPr/>
                </a:tc>
                <a:extLst>
                  <a:ext uri="{0D108BD9-81ED-4DB2-BD59-A6C34878D82A}">
                    <a16:rowId xmlns:a16="http://schemas.microsoft.com/office/drawing/2014/main" val="3893449244"/>
                  </a:ext>
                </a:extLst>
              </a:tr>
              <a:tr h="699687">
                <a:tc>
                  <a:txBody>
                    <a:bodyPr/>
                    <a:lstStyle/>
                    <a:p>
                      <a:pPr algn="ctr"/>
                      <a:r>
                        <a:rPr lang="en-US" sz="3200" dirty="0"/>
                        <a:t>Decision Tree</a:t>
                      </a:r>
                    </a:p>
                  </a:txBody>
                  <a:tcPr/>
                </a:tc>
                <a:tc>
                  <a:txBody>
                    <a:bodyPr/>
                    <a:lstStyle/>
                    <a:p>
                      <a:pPr algn="ctr"/>
                      <a:r>
                        <a:rPr lang="en-US" sz="3600" b="0" dirty="0"/>
                        <a:t>89.52 %</a:t>
                      </a:r>
                    </a:p>
                  </a:txBody>
                  <a:tcPr/>
                </a:tc>
                <a:extLst>
                  <a:ext uri="{0D108BD9-81ED-4DB2-BD59-A6C34878D82A}">
                    <a16:rowId xmlns:a16="http://schemas.microsoft.com/office/drawing/2014/main" val="81170017"/>
                  </a:ext>
                </a:extLst>
              </a:tr>
              <a:tr h="699687">
                <a:tc>
                  <a:txBody>
                    <a:bodyPr/>
                    <a:lstStyle/>
                    <a:p>
                      <a:pPr algn="ctr"/>
                      <a:r>
                        <a:rPr lang="en-US" sz="3200" dirty="0"/>
                        <a:t>Random Forest</a:t>
                      </a:r>
                    </a:p>
                  </a:txBody>
                  <a:tcPr/>
                </a:tc>
                <a:tc>
                  <a:txBody>
                    <a:bodyPr/>
                    <a:lstStyle/>
                    <a:p>
                      <a:pPr algn="ctr"/>
                      <a:r>
                        <a:rPr lang="en-US" sz="3600" b="0" dirty="0"/>
                        <a:t>98.06 %</a:t>
                      </a:r>
                      <a:endParaRPr lang="en-US" sz="4000" b="0" dirty="0"/>
                    </a:p>
                  </a:txBody>
                  <a:tcPr/>
                </a:tc>
                <a:extLst>
                  <a:ext uri="{0D108BD9-81ED-4DB2-BD59-A6C34878D82A}">
                    <a16:rowId xmlns:a16="http://schemas.microsoft.com/office/drawing/2014/main" val="1765192151"/>
                  </a:ext>
                </a:extLst>
              </a:tr>
              <a:tr h="699687">
                <a:tc>
                  <a:txBody>
                    <a:bodyPr/>
                    <a:lstStyle/>
                    <a:p>
                      <a:pPr algn="ctr"/>
                      <a:r>
                        <a:rPr lang="en-US" sz="3200" b="1" dirty="0">
                          <a:highlight>
                            <a:srgbClr val="FFFF00"/>
                          </a:highlight>
                        </a:rPr>
                        <a:t>SVM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highlight>
                            <a:srgbClr val="FFFF00"/>
                          </a:highlight>
                        </a:rPr>
                        <a:t>99.43 %</a:t>
                      </a:r>
                      <a:endParaRPr lang="en-US" sz="4000" b="1" dirty="0">
                        <a:highlight>
                          <a:srgbClr val="FFFF00"/>
                        </a:highlight>
                      </a:endParaRPr>
                    </a:p>
                  </a:txBody>
                  <a:tcPr/>
                </a:tc>
                <a:extLst>
                  <a:ext uri="{0D108BD9-81ED-4DB2-BD59-A6C34878D82A}">
                    <a16:rowId xmlns:a16="http://schemas.microsoft.com/office/drawing/2014/main" val="2175542211"/>
                  </a:ext>
                </a:extLst>
              </a:tr>
              <a:tr h="699687">
                <a:tc>
                  <a:txBody>
                    <a:bodyPr/>
                    <a:lstStyle/>
                    <a:p>
                      <a:pPr algn="ctr"/>
                      <a:r>
                        <a:rPr lang="en-US" sz="3200" dirty="0"/>
                        <a:t>K-NN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dirty="0"/>
                        <a:t>97.84 %</a:t>
                      </a:r>
                      <a:endParaRPr lang="en-US" sz="4000" b="0" dirty="0"/>
                    </a:p>
                  </a:txBody>
                  <a:tcPr/>
                </a:tc>
                <a:extLst>
                  <a:ext uri="{0D108BD9-81ED-4DB2-BD59-A6C34878D82A}">
                    <a16:rowId xmlns:a16="http://schemas.microsoft.com/office/drawing/2014/main" val="2081158894"/>
                  </a:ext>
                </a:extLst>
              </a:tr>
            </a:tbl>
          </a:graphicData>
        </a:graphic>
      </p:graphicFrame>
      <p:sp>
        <p:nvSpPr>
          <p:cNvPr id="6" name="TextBox 5">
            <a:extLst>
              <a:ext uri="{FF2B5EF4-FFF2-40B4-BE49-F238E27FC236}">
                <a16:creationId xmlns:a16="http://schemas.microsoft.com/office/drawing/2014/main" id="{F8C736C4-16F5-24A5-26AA-98B1966E2513}"/>
              </a:ext>
            </a:extLst>
          </p:cNvPr>
          <p:cNvSpPr txBox="1"/>
          <p:nvPr/>
        </p:nvSpPr>
        <p:spPr>
          <a:xfrm>
            <a:off x="406958" y="5626888"/>
            <a:ext cx="13816484" cy="1815882"/>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6EB9FC"/>
                </a:solidFill>
                <a:latin typeface="Abadi" panose="020B0604020104020204" pitchFamily="34" charset="0"/>
              </a:rPr>
              <a:t>Now, We can observe from this table that the </a:t>
            </a:r>
            <a:r>
              <a:rPr lang="en-US" sz="2800" dirty="0">
                <a:solidFill>
                  <a:srgbClr val="00B050"/>
                </a:solidFill>
                <a:latin typeface="Abadi" panose="020B0604020104020204" pitchFamily="34" charset="0"/>
              </a:rPr>
              <a:t>best ML algorithm</a:t>
            </a:r>
            <a:r>
              <a:rPr lang="en-US" sz="2800" dirty="0">
                <a:solidFill>
                  <a:srgbClr val="6EB9FC"/>
                </a:solidFill>
                <a:latin typeface="Abadi" panose="020B0604020104020204" pitchFamily="34" charset="0"/>
              </a:rPr>
              <a:t> is </a:t>
            </a:r>
            <a:r>
              <a:rPr lang="en-US" sz="2800" dirty="0">
                <a:solidFill>
                  <a:schemeClr val="bg1"/>
                </a:solidFill>
                <a:effectLst>
                  <a:outerShdw blurRad="38100" dist="38100" dir="2700000" algn="tl">
                    <a:srgbClr val="000000">
                      <a:alpha val="43137"/>
                    </a:srgbClr>
                  </a:outerShdw>
                </a:effectLst>
                <a:latin typeface="Abadi" panose="020B0604020104020204" pitchFamily="34" charset="0"/>
              </a:rPr>
              <a:t>Support Vector Machine (SVM), </a:t>
            </a:r>
            <a:r>
              <a:rPr lang="en-US" sz="2800" dirty="0">
                <a:solidFill>
                  <a:srgbClr val="6EB9FC"/>
                </a:solidFill>
                <a:latin typeface="Abadi" panose="020B0604020104020204" pitchFamily="34" charset="0"/>
              </a:rPr>
              <a:t>with the best Accuracy of </a:t>
            </a:r>
            <a:r>
              <a:rPr lang="en-US" sz="2800" b="1" dirty="0">
                <a:solidFill>
                  <a:schemeClr val="bg1"/>
                </a:solidFill>
                <a:latin typeface="Abadi" panose="020B0604020104020204" pitchFamily="34" charset="0"/>
              </a:rPr>
              <a:t>99.43 %</a:t>
            </a:r>
            <a:r>
              <a:rPr lang="ar-EG" sz="2800" b="1" dirty="0">
                <a:solidFill>
                  <a:schemeClr val="bg1"/>
                </a:solidFill>
                <a:latin typeface="Abadi" panose="020B0604020104020204" pitchFamily="34" charset="0"/>
              </a:rPr>
              <a:t>.</a:t>
            </a:r>
            <a:endParaRPr lang="en-US" sz="2800" b="1" dirty="0">
              <a:solidFill>
                <a:schemeClr val="bg1"/>
              </a:solidFill>
              <a:latin typeface="Abadi" panose="020B0604020104020204" pitchFamily="34" charset="0"/>
            </a:endParaRPr>
          </a:p>
          <a:p>
            <a:endParaRPr lang="en-US" sz="2800" b="1" dirty="0">
              <a:solidFill>
                <a:srgbClr val="00B0F0"/>
              </a:solidFill>
              <a:latin typeface="Abadi" panose="020B0604020104020204" pitchFamily="34" charset="0"/>
            </a:endParaRPr>
          </a:p>
          <a:p>
            <a:pPr marL="457200" indent="-457200">
              <a:buFont typeface="Wingdings" panose="05000000000000000000" pitchFamily="2" charset="2"/>
              <a:buChar char="Ø"/>
            </a:pPr>
            <a:r>
              <a:rPr lang="en-US" sz="2800" dirty="0">
                <a:solidFill>
                  <a:srgbClr val="6EB9FC"/>
                </a:solidFill>
                <a:latin typeface="Abadi" panose="020B0604020104020204" pitchFamily="34" charset="0"/>
              </a:rPr>
              <a:t>And therefore, we deployed it (</a:t>
            </a:r>
            <a:r>
              <a:rPr lang="en-US" sz="2800" b="1" dirty="0">
                <a:solidFill>
                  <a:srgbClr val="00B050"/>
                </a:solidFill>
                <a:latin typeface="Abadi" panose="020B0604020104020204" pitchFamily="34" charset="0"/>
              </a:rPr>
              <a:t>after saving it</a:t>
            </a:r>
            <a:r>
              <a:rPr lang="en-US" sz="2800" dirty="0">
                <a:solidFill>
                  <a:srgbClr val="6EB9FC"/>
                </a:solidFill>
                <a:latin typeface="Abadi" panose="020B0604020104020204" pitchFamily="34" charset="0"/>
              </a:rPr>
              <a:t>) with mobile flutter application.</a:t>
            </a:r>
          </a:p>
        </p:txBody>
      </p:sp>
      <p:sp>
        <p:nvSpPr>
          <p:cNvPr id="7" name="TextBox 6">
            <a:extLst>
              <a:ext uri="{FF2B5EF4-FFF2-40B4-BE49-F238E27FC236}">
                <a16:creationId xmlns:a16="http://schemas.microsoft.com/office/drawing/2014/main" id="{FC82F207-7A05-F490-212F-F1C6D9D277AE}"/>
              </a:ext>
            </a:extLst>
          </p:cNvPr>
          <p:cNvSpPr txBox="1"/>
          <p:nvPr/>
        </p:nvSpPr>
        <p:spPr>
          <a:xfrm>
            <a:off x="2690038" y="4955679"/>
            <a:ext cx="2020186" cy="523220"/>
          </a:xfrm>
          <a:prstGeom prst="rect">
            <a:avLst/>
          </a:prstGeom>
          <a:noFill/>
        </p:spPr>
        <p:txBody>
          <a:bodyPr wrap="square" rtlCol="0">
            <a:spAutoFit/>
          </a:bodyPr>
          <a:lstStyle/>
          <a:p>
            <a:r>
              <a:rPr lang="en-US" sz="2800" dirty="0">
                <a:solidFill>
                  <a:schemeClr val="bg1"/>
                </a:solidFill>
              </a:rPr>
              <a:t>Table.1</a:t>
            </a:r>
          </a:p>
        </p:txBody>
      </p:sp>
      <p:cxnSp>
        <p:nvCxnSpPr>
          <p:cNvPr id="10" name="Straight Connector 9">
            <a:extLst>
              <a:ext uri="{FF2B5EF4-FFF2-40B4-BE49-F238E27FC236}">
                <a16:creationId xmlns:a16="http://schemas.microsoft.com/office/drawing/2014/main" id="{172C5581-83D1-9B74-117D-266E951F556F}"/>
              </a:ext>
            </a:extLst>
          </p:cNvPr>
          <p:cNvCxnSpPr>
            <a:cxnSpLocks/>
          </p:cNvCxnSpPr>
          <p:nvPr/>
        </p:nvCxnSpPr>
        <p:spPr>
          <a:xfrm>
            <a:off x="7315200" y="650308"/>
            <a:ext cx="0" cy="4492800"/>
          </a:xfrm>
          <a:prstGeom prst="line">
            <a:avLst/>
          </a:prstGeom>
          <a:ln w="76200">
            <a:solidFill>
              <a:schemeClr val="accent2"/>
            </a:solidFill>
            <a:prstDash val="sysDash"/>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D1E4408-3662-67B2-87DB-E1ADA17146CB}"/>
              </a:ext>
            </a:extLst>
          </p:cNvPr>
          <p:cNvSpPr txBox="1"/>
          <p:nvPr/>
        </p:nvSpPr>
        <p:spPr>
          <a:xfrm>
            <a:off x="10095614" y="5000323"/>
            <a:ext cx="1754372" cy="461665"/>
          </a:xfrm>
          <a:prstGeom prst="rect">
            <a:avLst/>
          </a:prstGeom>
          <a:noFill/>
        </p:spPr>
        <p:txBody>
          <a:bodyPr wrap="square" rtlCol="0">
            <a:spAutoFit/>
          </a:bodyPr>
          <a:lstStyle/>
          <a:p>
            <a:r>
              <a:rPr lang="en-US" sz="2400" dirty="0">
                <a:solidFill>
                  <a:schemeClr val="bg1"/>
                </a:solidFill>
              </a:rPr>
              <a:t>Fig. 6</a:t>
            </a:r>
          </a:p>
        </p:txBody>
      </p:sp>
      <p:pic>
        <p:nvPicPr>
          <p:cNvPr id="15" name="Picture 14" descr="A graph with blue bars">
            <a:extLst>
              <a:ext uri="{FF2B5EF4-FFF2-40B4-BE49-F238E27FC236}">
                <a16:creationId xmlns:a16="http://schemas.microsoft.com/office/drawing/2014/main" id="{3749FD94-AEF4-C5BB-F8DE-9C2E6E6FD1E8}"/>
              </a:ext>
            </a:extLst>
          </p:cNvPr>
          <p:cNvPicPr>
            <a:picLocks noChangeAspect="1"/>
          </p:cNvPicPr>
          <p:nvPr/>
        </p:nvPicPr>
        <p:blipFill>
          <a:blip r:embed="rId3"/>
          <a:stretch>
            <a:fillRect/>
          </a:stretch>
        </p:blipFill>
        <p:spPr>
          <a:xfrm>
            <a:off x="8147797" y="814525"/>
            <a:ext cx="5631989" cy="4025534"/>
          </a:xfrm>
          <a:prstGeom prst="rect">
            <a:avLst/>
          </a:prstGeom>
        </p:spPr>
      </p:pic>
      <p:sp>
        <p:nvSpPr>
          <p:cNvPr id="16" name="TextBox 15">
            <a:extLst>
              <a:ext uri="{FF2B5EF4-FFF2-40B4-BE49-F238E27FC236}">
                <a16:creationId xmlns:a16="http://schemas.microsoft.com/office/drawing/2014/main" id="{D77B003E-9038-A3CB-D685-A1F587FB2587}"/>
              </a:ext>
            </a:extLst>
          </p:cNvPr>
          <p:cNvSpPr txBox="1"/>
          <p:nvPr/>
        </p:nvSpPr>
        <p:spPr>
          <a:xfrm>
            <a:off x="8645915" y="3180714"/>
            <a:ext cx="751115" cy="369332"/>
          </a:xfrm>
          <a:prstGeom prst="rect">
            <a:avLst/>
          </a:prstGeom>
          <a:noFill/>
        </p:spPr>
        <p:txBody>
          <a:bodyPr wrap="square" rtlCol="0">
            <a:spAutoFit/>
          </a:bodyPr>
          <a:lstStyle/>
          <a:p>
            <a:r>
              <a:rPr lang="en-US" dirty="0"/>
              <a:t>89.52</a:t>
            </a:r>
          </a:p>
        </p:txBody>
      </p:sp>
      <p:sp>
        <p:nvSpPr>
          <p:cNvPr id="18" name="TextBox 17">
            <a:extLst>
              <a:ext uri="{FF2B5EF4-FFF2-40B4-BE49-F238E27FC236}">
                <a16:creationId xmlns:a16="http://schemas.microsoft.com/office/drawing/2014/main" id="{026C47D3-5522-F298-7A58-DDF3A8DB3816}"/>
              </a:ext>
            </a:extLst>
          </p:cNvPr>
          <p:cNvSpPr txBox="1"/>
          <p:nvPr/>
        </p:nvSpPr>
        <p:spPr>
          <a:xfrm>
            <a:off x="9829800" y="1774371"/>
            <a:ext cx="762000" cy="369332"/>
          </a:xfrm>
          <a:prstGeom prst="rect">
            <a:avLst/>
          </a:prstGeom>
          <a:noFill/>
        </p:spPr>
        <p:txBody>
          <a:bodyPr wrap="square" rtlCol="0">
            <a:spAutoFit/>
          </a:bodyPr>
          <a:lstStyle/>
          <a:p>
            <a:r>
              <a:rPr lang="en-US" dirty="0"/>
              <a:t>98.06</a:t>
            </a:r>
          </a:p>
        </p:txBody>
      </p:sp>
      <p:sp>
        <p:nvSpPr>
          <p:cNvPr id="19" name="TextBox 18">
            <a:extLst>
              <a:ext uri="{FF2B5EF4-FFF2-40B4-BE49-F238E27FC236}">
                <a16:creationId xmlns:a16="http://schemas.microsoft.com/office/drawing/2014/main" id="{3FE13192-2514-3461-F9A8-D225E460A968}"/>
              </a:ext>
            </a:extLst>
          </p:cNvPr>
          <p:cNvSpPr txBox="1"/>
          <p:nvPr/>
        </p:nvSpPr>
        <p:spPr>
          <a:xfrm>
            <a:off x="11087987" y="1556949"/>
            <a:ext cx="761999" cy="369332"/>
          </a:xfrm>
          <a:prstGeom prst="rect">
            <a:avLst/>
          </a:prstGeom>
          <a:noFill/>
        </p:spPr>
        <p:txBody>
          <a:bodyPr wrap="square" rtlCol="0">
            <a:spAutoFit/>
          </a:bodyPr>
          <a:lstStyle/>
          <a:p>
            <a:r>
              <a:rPr lang="en-US" dirty="0"/>
              <a:t>99.43</a:t>
            </a:r>
          </a:p>
        </p:txBody>
      </p:sp>
      <p:sp>
        <p:nvSpPr>
          <p:cNvPr id="20" name="TextBox 19">
            <a:extLst>
              <a:ext uri="{FF2B5EF4-FFF2-40B4-BE49-F238E27FC236}">
                <a16:creationId xmlns:a16="http://schemas.microsoft.com/office/drawing/2014/main" id="{D5285271-C2E4-F46B-2C1D-ACCE66C5C26C}"/>
              </a:ext>
            </a:extLst>
          </p:cNvPr>
          <p:cNvSpPr txBox="1"/>
          <p:nvPr/>
        </p:nvSpPr>
        <p:spPr>
          <a:xfrm>
            <a:off x="12420640" y="1774371"/>
            <a:ext cx="798037" cy="369332"/>
          </a:xfrm>
          <a:prstGeom prst="rect">
            <a:avLst/>
          </a:prstGeom>
          <a:noFill/>
        </p:spPr>
        <p:txBody>
          <a:bodyPr wrap="square" rtlCol="0">
            <a:spAutoFit/>
          </a:bodyPr>
          <a:lstStyle/>
          <a:p>
            <a:r>
              <a:rPr lang="en-US" dirty="0"/>
              <a:t>97.84</a:t>
            </a:r>
          </a:p>
        </p:txBody>
      </p:sp>
    </p:spTree>
    <p:extLst>
      <p:ext uri="{BB962C8B-B14F-4D97-AF65-F5344CB8AC3E}">
        <p14:creationId xmlns:p14="http://schemas.microsoft.com/office/powerpoint/2010/main" val="615970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535473" y="3707843"/>
            <a:ext cx="4443889" cy="1148732"/>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endParaRPr lang="en-US" sz="4400" dirty="0">
              <a:solidFill>
                <a:schemeClr val="bg1"/>
              </a:solidFill>
            </a:endParaRPr>
          </a:p>
        </p:txBody>
      </p:sp>
      <p:sp>
        <p:nvSpPr>
          <p:cNvPr id="6" name="Text 2"/>
          <p:cNvSpPr/>
          <p:nvPr/>
        </p:nvSpPr>
        <p:spPr>
          <a:xfrm>
            <a:off x="5106256" y="4229502"/>
            <a:ext cx="3017369" cy="92117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Flask </a:t>
            </a:r>
          </a:p>
        </p:txBody>
      </p:sp>
      <p:sp>
        <p:nvSpPr>
          <p:cNvPr id="2" name="TextBox 1">
            <a:extLst>
              <a:ext uri="{FF2B5EF4-FFF2-40B4-BE49-F238E27FC236}">
                <a16:creationId xmlns:a16="http://schemas.microsoft.com/office/drawing/2014/main" id="{112F639B-6CDB-EE2E-9BE5-2FE0FFB48DA0}"/>
              </a:ext>
            </a:extLst>
          </p:cNvPr>
          <p:cNvSpPr txBox="1"/>
          <p:nvPr/>
        </p:nvSpPr>
        <p:spPr>
          <a:xfrm>
            <a:off x="7315201" y="3391199"/>
            <a:ext cx="1469204" cy="769441"/>
          </a:xfrm>
          <a:prstGeom prst="rect">
            <a:avLst/>
          </a:prstGeom>
          <a:noFill/>
        </p:spPr>
        <p:txBody>
          <a:bodyPr wrap="square" rtlCol="0">
            <a:spAutoFit/>
          </a:bodyPr>
          <a:lstStyle/>
          <a:p>
            <a:r>
              <a:rPr lang="en-US" sz="4400" dirty="0">
                <a:solidFill>
                  <a:schemeClr val="bg1"/>
                </a:solidFill>
                <a:latin typeface="Lora" pitchFamily="2" charset="0"/>
              </a:rPr>
              <a:t>  7.3 </a:t>
            </a:r>
          </a:p>
        </p:txBody>
      </p:sp>
    </p:spTree>
    <p:extLst>
      <p:ext uri="{BB962C8B-B14F-4D97-AF65-F5344CB8AC3E}">
        <p14:creationId xmlns:p14="http://schemas.microsoft.com/office/powerpoint/2010/main" val="846912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sp>
        <p:nvSpPr>
          <p:cNvPr id="7" name="TextBox 6">
            <a:extLst>
              <a:ext uri="{FF2B5EF4-FFF2-40B4-BE49-F238E27FC236}">
                <a16:creationId xmlns:a16="http://schemas.microsoft.com/office/drawing/2014/main" id="{F176A632-12BC-6052-42E0-057D5D1AA8C1}"/>
              </a:ext>
            </a:extLst>
          </p:cNvPr>
          <p:cNvSpPr txBox="1"/>
          <p:nvPr/>
        </p:nvSpPr>
        <p:spPr>
          <a:xfrm>
            <a:off x="6613690" y="7762611"/>
            <a:ext cx="1180214" cy="461665"/>
          </a:xfrm>
          <a:prstGeom prst="rect">
            <a:avLst/>
          </a:prstGeom>
          <a:noFill/>
        </p:spPr>
        <p:txBody>
          <a:bodyPr wrap="square" rtlCol="0">
            <a:spAutoFit/>
          </a:bodyPr>
          <a:lstStyle/>
          <a:p>
            <a:r>
              <a:rPr lang="en-US" sz="2400" dirty="0">
                <a:solidFill>
                  <a:schemeClr val="bg1"/>
                </a:solidFill>
              </a:rPr>
              <a:t>Fig. 7</a:t>
            </a:r>
          </a:p>
        </p:txBody>
      </p:sp>
      <p:pic>
        <p:nvPicPr>
          <p:cNvPr id="5" name="Picture 4" descr="A diagram of a flowchart&#10;&#10;Description automatically generated">
            <a:extLst>
              <a:ext uri="{FF2B5EF4-FFF2-40B4-BE49-F238E27FC236}">
                <a16:creationId xmlns:a16="http://schemas.microsoft.com/office/drawing/2014/main" id="{EA6B589A-6743-12D9-5DB4-EA63EE4F7442}"/>
              </a:ext>
            </a:extLst>
          </p:cNvPr>
          <p:cNvPicPr>
            <a:picLocks noChangeAspect="1"/>
          </p:cNvPicPr>
          <p:nvPr/>
        </p:nvPicPr>
        <p:blipFill>
          <a:blip r:embed="rId3"/>
          <a:stretch>
            <a:fillRect/>
          </a:stretch>
        </p:blipFill>
        <p:spPr>
          <a:xfrm>
            <a:off x="2629002" y="174288"/>
            <a:ext cx="8640566" cy="7604296"/>
          </a:xfrm>
          <a:prstGeom prst="rect">
            <a:avLst/>
          </a:prstGeom>
        </p:spPr>
      </p:pic>
    </p:spTree>
    <p:extLst>
      <p:ext uri="{BB962C8B-B14F-4D97-AF65-F5344CB8AC3E}">
        <p14:creationId xmlns:p14="http://schemas.microsoft.com/office/powerpoint/2010/main" val="817730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535473" y="3707843"/>
            <a:ext cx="4443889" cy="1148732"/>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endParaRPr lang="en-US" sz="4400" dirty="0">
              <a:solidFill>
                <a:schemeClr val="bg1"/>
              </a:solidFill>
            </a:endParaRPr>
          </a:p>
        </p:txBody>
      </p:sp>
      <p:sp>
        <p:nvSpPr>
          <p:cNvPr id="6" name="Text 2"/>
          <p:cNvSpPr/>
          <p:nvPr/>
        </p:nvSpPr>
        <p:spPr>
          <a:xfrm>
            <a:off x="4202130" y="4283646"/>
            <a:ext cx="6698751" cy="92117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Flutter App </a:t>
            </a:r>
          </a:p>
        </p:txBody>
      </p:sp>
      <p:sp>
        <p:nvSpPr>
          <p:cNvPr id="2" name="TextBox 1">
            <a:extLst>
              <a:ext uri="{FF2B5EF4-FFF2-40B4-BE49-F238E27FC236}">
                <a16:creationId xmlns:a16="http://schemas.microsoft.com/office/drawing/2014/main" id="{112F639B-6CDB-EE2E-9BE5-2FE0FFB48DA0}"/>
              </a:ext>
            </a:extLst>
          </p:cNvPr>
          <p:cNvSpPr txBox="1"/>
          <p:nvPr/>
        </p:nvSpPr>
        <p:spPr>
          <a:xfrm>
            <a:off x="6672108" y="3391199"/>
            <a:ext cx="3285810" cy="769441"/>
          </a:xfrm>
          <a:prstGeom prst="rect">
            <a:avLst/>
          </a:prstGeom>
          <a:noFill/>
        </p:spPr>
        <p:txBody>
          <a:bodyPr wrap="square" rtlCol="0">
            <a:spAutoFit/>
          </a:bodyPr>
          <a:lstStyle/>
          <a:p>
            <a:r>
              <a:rPr lang="en-US" sz="4400" dirty="0">
                <a:solidFill>
                  <a:schemeClr val="bg1"/>
                </a:solidFill>
                <a:latin typeface="Lora" pitchFamily="2" charset="0"/>
              </a:rPr>
              <a:t>      7.4</a:t>
            </a:r>
          </a:p>
        </p:txBody>
      </p:sp>
    </p:spTree>
    <p:extLst>
      <p:ext uri="{BB962C8B-B14F-4D97-AF65-F5344CB8AC3E}">
        <p14:creationId xmlns:p14="http://schemas.microsoft.com/office/powerpoint/2010/main" val="222747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31" y="1297577"/>
            <a:ext cx="2667000" cy="54406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775" y="1297577"/>
            <a:ext cx="2674620" cy="541782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347" y="1297577"/>
            <a:ext cx="2674620" cy="541782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1901" y="1282337"/>
            <a:ext cx="2667000" cy="5433060"/>
          </a:xfrm>
          <a:prstGeom prst="rect">
            <a:avLst/>
          </a:prstGeom>
        </p:spPr>
      </p:pic>
      <p:sp>
        <p:nvSpPr>
          <p:cNvPr id="15" name="TextBox 14"/>
          <p:cNvSpPr txBox="1"/>
          <p:nvPr/>
        </p:nvSpPr>
        <p:spPr>
          <a:xfrm>
            <a:off x="244701" y="413657"/>
            <a:ext cx="5731556" cy="461665"/>
          </a:xfrm>
          <a:prstGeom prst="rect">
            <a:avLst/>
          </a:prstGeom>
          <a:noFill/>
        </p:spPr>
        <p:txBody>
          <a:bodyPr wrap="square" rtlCol="0">
            <a:spAutoFit/>
          </a:bodyPr>
          <a:lstStyle/>
          <a:p>
            <a:r>
              <a:rPr lang="en-US" sz="2400" b="1" dirty="0">
                <a:solidFill>
                  <a:schemeClr val="accent1"/>
                </a:solidFill>
              </a:rPr>
              <a:t>Application pages in English</a:t>
            </a:r>
            <a:r>
              <a:rPr lang="ar-EG" sz="2200" b="1" dirty="0">
                <a:solidFill>
                  <a:schemeClr val="accent1"/>
                </a:solidFill>
              </a:rPr>
              <a:t>:</a:t>
            </a:r>
            <a:endParaRPr lang="en-US" sz="2200" b="1" dirty="0">
              <a:solidFill>
                <a:schemeClr val="accent1"/>
              </a:solidFill>
            </a:endParaRPr>
          </a:p>
        </p:txBody>
      </p:sp>
      <p:sp>
        <p:nvSpPr>
          <p:cNvPr id="16" name="TextBox 15"/>
          <p:cNvSpPr txBox="1"/>
          <p:nvPr/>
        </p:nvSpPr>
        <p:spPr>
          <a:xfrm>
            <a:off x="1332868" y="6983303"/>
            <a:ext cx="1660703" cy="400110"/>
          </a:xfrm>
          <a:prstGeom prst="rect">
            <a:avLst/>
          </a:prstGeom>
          <a:noFill/>
        </p:spPr>
        <p:txBody>
          <a:bodyPr wrap="square" rtlCol="0">
            <a:spAutoFit/>
          </a:bodyPr>
          <a:lstStyle/>
          <a:p>
            <a:r>
              <a:rPr lang="en-US" sz="2000" b="1" dirty="0">
                <a:solidFill>
                  <a:schemeClr val="accent1"/>
                </a:solidFill>
              </a:rPr>
              <a:t>Splash Screen</a:t>
            </a:r>
          </a:p>
        </p:txBody>
      </p:sp>
      <p:sp>
        <p:nvSpPr>
          <p:cNvPr id="18" name="TextBox 17"/>
          <p:cNvSpPr txBox="1"/>
          <p:nvPr/>
        </p:nvSpPr>
        <p:spPr>
          <a:xfrm>
            <a:off x="5012527" y="6996706"/>
            <a:ext cx="1693073" cy="369332"/>
          </a:xfrm>
          <a:prstGeom prst="rect">
            <a:avLst/>
          </a:prstGeom>
          <a:noFill/>
        </p:spPr>
        <p:txBody>
          <a:bodyPr wrap="square" rtlCol="0">
            <a:spAutoFit/>
          </a:bodyPr>
          <a:lstStyle/>
          <a:p>
            <a:r>
              <a:rPr lang="en-US" b="1" dirty="0">
                <a:solidFill>
                  <a:schemeClr val="accent1"/>
                </a:solidFill>
              </a:rPr>
              <a:t>On boarding_1</a:t>
            </a:r>
          </a:p>
        </p:txBody>
      </p:sp>
      <p:sp>
        <p:nvSpPr>
          <p:cNvPr id="19" name="TextBox 18"/>
          <p:cNvSpPr txBox="1"/>
          <p:nvPr/>
        </p:nvSpPr>
        <p:spPr>
          <a:xfrm>
            <a:off x="8175171" y="6954269"/>
            <a:ext cx="1926772" cy="369332"/>
          </a:xfrm>
          <a:prstGeom prst="rect">
            <a:avLst/>
          </a:prstGeom>
          <a:noFill/>
        </p:spPr>
        <p:txBody>
          <a:bodyPr wrap="square" rtlCol="0">
            <a:spAutoFit/>
          </a:bodyPr>
          <a:lstStyle/>
          <a:p>
            <a:r>
              <a:rPr lang="en-US" b="1" dirty="0">
                <a:solidFill>
                  <a:schemeClr val="accent1"/>
                </a:solidFill>
              </a:rPr>
              <a:t>On boarding_2</a:t>
            </a:r>
          </a:p>
        </p:txBody>
      </p:sp>
      <p:sp>
        <p:nvSpPr>
          <p:cNvPr id="20" name="TextBox 19"/>
          <p:cNvSpPr txBox="1"/>
          <p:nvPr/>
        </p:nvSpPr>
        <p:spPr>
          <a:xfrm>
            <a:off x="11625943" y="6976344"/>
            <a:ext cx="1796143" cy="369332"/>
          </a:xfrm>
          <a:prstGeom prst="rect">
            <a:avLst/>
          </a:prstGeom>
          <a:noFill/>
        </p:spPr>
        <p:txBody>
          <a:bodyPr wrap="square" rtlCol="0">
            <a:spAutoFit/>
          </a:bodyPr>
          <a:lstStyle/>
          <a:p>
            <a:r>
              <a:rPr lang="en-US" b="1" dirty="0">
                <a:solidFill>
                  <a:schemeClr val="accent1"/>
                </a:solidFill>
              </a:rPr>
              <a:t>    On boarding_3</a:t>
            </a:r>
          </a:p>
        </p:txBody>
      </p:sp>
    </p:spTree>
    <p:extLst>
      <p:ext uri="{BB962C8B-B14F-4D97-AF65-F5344CB8AC3E}">
        <p14:creationId xmlns:p14="http://schemas.microsoft.com/office/powerpoint/2010/main" val="463279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30" y="1100002"/>
            <a:ext cx="2667000" cy="544068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96" y="1040674"/>
            <a:ext cx="2674620" cy="541782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71" y="1107622"/>
            <a:ext cx="2667000" cy="543306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3566" y="1002574"/>
            <a:ext cx="2659380" cy="5455920"/>
          </a:xfrm>
          <a:prstGeom prst="rect">
            <a:avLst/>
          </a:prstGeom>
        </p:spPr>
      </p:pic>
      <p:sp>
        <p:nvSpPr>
          <p:cNvPr id="19" name="TextBox 18"/>
          <p:cNvSpPr txBox="1"/>
          <p:nvPr/>
        </p:nvSpPr>
        <p:spPr>
          <a:xfrm>
            <a:off x="244701" y="413657"/>
            <a:ext cx="5731556" cy="461665"/>
          </a:xfrm>
          <a:prstGeom prst="rect">
            <a:avLst/>
          </a:prstGeom>
          <a:noFill/>
        </p:spPr>
        <p:txBody>
          <a:bodyPr wrap="square" rtlCol="0">
            <a:spAutoFit/>
          </a:bodyPr>
          <a:lstStyle/>
          <a:p>
            <a:r>
              <a:rPr lang="en-US" sz="2400" b="1" dirty="0">
                <a:solidFill>
                  <a:schemeClr val="accent1"/>
                </a:solidFill>
              </a:rPr>
              <a:t>Application pages in Arabic</a:t>
            </a:r>
            <a:r>
              <a:rPr lang="ar-EG" sz="2200" b="1" dirty="0">
                <a:solidFill>
                  <a:schemeClr val="accent1"/>
                </a:solidFill>
              </a:rPr>
              <a:t>:</a:t>
            </a:r>
            <a:endParaRPr lang="en-US" sz="2200" b="1" dirty="0">
              <a:solidFill>
                <a:schemeClr val="accent1"/>
              </a:solidFill>
            </a:endParaRPr>
          </a:p>
        </p:txBody>
      </p:sp>
      <p:sp>
        <p:nvSpPr>
          <p:cNvPr id="21" name="TextBox 20"/>
          <p:cNvSpPr txBox="1"/>
          <p:nvPr/>
        </p:nvSpPr>
        <p:spPr>
          <a:xfrm>
            <a:off x="1066800" y="6808260"/>
            <a:ext cx="1894114" cy="400110"/>
          </a:xfrm>
          <a:prstGeom prst="rect">
            <a:avLst/>
          </a:prstGeom>
          <a:noFill/>
        </p:spPr>
        <p:txBody>
          <a:bodyPr wrap="square" rtlCol="0">
            <a:spAutoFit/>
          </a:bodyPr>
          <a:lstStyle/>
          <a:p>
            <a:r>
              <a:rPr lang="en-US" sz="2000" b="1" dirty="0">
                <a:solidFill>
                  <a:schemeClr val="accent1"/>
                </a:solidFill>
              </a:rPr>
              <a:t>Splash Screen</a:t>
            </a:r>
          </a:p>
        </p:txBody>
      </p:sp>
      <p:sp>
        <p:nvSpPr>
          <p:cNvPr id="23" name="TextBox 22"/>
          <p:cNvSpPr txBox="1"/>
          <p:nvPr/>
        </p:nvSpPr>
        <p:spPr>
          <a:xfrm>
            <a:off x="4804408" y="6823649"/>
            <a:ext cx="1693073" cy="369332"/>
          </a:xfrm>
          <a:prstGeom prst="rect">
            <a:avLst/>
          </a:prstGeom>
          <a:noFill/>
        </p:spPr>
        <p:txBody>
          <a:bodyPr wrap="square" rtlCol="0">
            <a:spAutoFit/>
          </a:bodyPr>
          <a:lstStyle/>
          <a:p>
            <a:r>
              <a:rPr lang="en-US" b="1" dirty="0">
                <a:solidFill>
                  <a:schemeClr val="accent1"/>
                </a:solidFill>
              </a:rPr>
              <a:t>On boarding_1</a:t>
            </a:r>
          </a:p>
        </p:txBody>
      </p:sp>
      <p:sp>
        <p:nvSpPr>
          <p:cNvPr id="24" name="TextBox 23"/>
          <p:cNvSpPr txBox="1"/>
          <p:nvPr/>
        </p:nvSpPr>
        <p:spPr>
          <a:xfrm>
            <a:off x="7973785" y="6839038"/>
            <a:ext cx="1774372" cy="369332"/>
          </a:xfrm>
          <a:prstGeom prst="rect">
            <a:avLst/>
          </a:prstGeom>
          <a:noFill/>
        </p:spPr>
        <p:txBody>
          <a:bodyPr wrap="square" rtlCol="0">
            <a:spAutoFit/>
          </a:bodyPr>
          <a:lstStyle/>
          <a:p>
            <a:r>
              <a:rPr lang="en-US" b="1" dirty="0">
                <a:solidFill>
                  <a:schemeClr val="accent1"/>
                </a:solidFill>
              </a:rPr>
              <a:t>On boarding_2</a:t>
            </a:r>
          </a:p>
        </p:txBody>
      </p:sp>
      <p:sp>
        <p:nvSpPr>
          <p:cNvPr id="26" name="TextBox 25"/>
          <p:cNvSpPr txBox="1"/>
          <p:nvPr/>
        </p:nvSpPr>
        <p:spPr>
          <a:xfrm>
            <a:off x="11802140" y="6839038"/>
            <a:ext cx="1902974" cy="369332"/>
          </a:xfrm>
          <a:prstGeom prst="rect">
            <a:avLst/>
          </a:prstGeom>
          <a:noFill/>
        </p:spPr>
        <p:txBody>
          <a:bodyPr wrap="square" rtlCol="0">
            <a:spAutoFit/>
          </a:bodyPr>
          <a:lstStyle/>
          <a:p>
            <a:r>
              <a:rPr lang="en-US" b="1" dirty="0">
                <a:solidFill>
                  <a:schemeClr val="accent1"/>
                </a:solidFill>
              </a:rPr>
              <a:t>On boarding_3</a:t>
            </a:r>
          </a:p>
        </p:txBody>
      </p:sp>
    </p:spTree>
    <p:extLst>
      <p:ext uri="{BB962C8B-B14F-4D97-AF65-F5344CB8AC3E}">
        <p14:creationId xmlns:p14="http://schemas.microsoft.com/office/powerpoint/2010/main" val="411107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381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sp>
        <p:nvSpPr>
          <p:cNvPr id="2" name="TextBox 1">
            <a:extLst>
              <a:ext uri="{FF2B5EF4-FFF2-40B4-BE49-F238E27FC236}">
                <a16:creationId xmlns:a16="http://schemas.microsoft.com/office/drawing/2014/main" id="{BEA70684-DBEA-B8D4-A28A-4848990EC57D}"/>
              </a:ext>
            </a:extLst>
          </p:cNvPr>
          <p:cNvSpPr txBox="1"/>
          <p:nvPr/>
        </p:nvSpPr>
        <p:spPr>
          <a:xfrm>
            <a:off x="853440" y="721360"/>
            <a:ext cx="3982720" cy="923330"/>
          </a:xfrm>
          <a:prstGeom prst="rect">
            <a:avLst/>
          </a:prstGeom>
          <a:noFill/>
        </p:spPr>
        <p:txBody>
          <a:bodyPr wrap="square" rtlCol="0">
            <a:spAutoFit/>
          </a:bodyPr>
          <a:lstStyle/>
          <a:p>
            <a:endParaRPr lang="en-US" sz="36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id="{D98868E2-3BE2-1646-EF32-FDF57DB0E0A5}"/>
              </a:ext>
            </a:extLst>
          </p:cNvPr>
          <p:cNvSpPr txBox="1"/>
          <p:nvPr/>
        </p:nvSpPr>
        <p:spPr>
          <a:xfrm>
            <a:off x="853439" y="1884530"/>
            <a:ext cx="5609005" cy="932948"/>
          </a:xfrm>
          <a:prstGeom prst="rect">
            <a:avLst/>
          </a:prstGeom>
          <a:noFill/>
        </p:spPr>
        <p:txBody>
          <a:bodyPr wrap="square" rtlCol="0">
            <a:spAutoFit/>
          </a:bodyPr>
          <a:lstStyle/>
          <a:p>
            <a:pPr>
              <a:lnSpc>
                <a:spcPct val="107000"/>
              </a:lnSpc>
              <a:spcAft>
                <a:spcPts val="800"/>
              </a:spcAft>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endParaRPr lang="en-US" dirty="0">
              <a:solidFill>
                <a:schemeClr val="bg1"/>
              </a:solidFill>
            </a:endParaRPr>
          </a:p>
        </p:txBody>
      </p:sp>
      <p:pic>
        <p:nvPicPr>
          <p:cNvPr id="5" name="Picture 4"/>
          <p:cNvPicPr>
            <a:picLocks noChangeAspect="1"/>
          </p:cNvPicPr>
          <p:nvPr/>
        </p:nvPicPr>
        <p:blipFill>
          <a:blip r:embed="rId3"/>
          <a:srcRect/>
          <a:stretch/>
        </p:blipFill>
        <p:spPr>
          <a:xfrm>
            <a:off x="0" y="1202076"/>
            <a:ext cx="3893906" cy="566354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4794" y="1409700"/>
            <a:ext cx="2682240" cy="540258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962" y="1409700"/>
            <a:ext cx="2659380" cy="544068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682" y="1409700"/>
            <a:ext cx="2659380" cy="5455920"/>
          </a:xfrm>
          <a:prstGeom prst="rect">
            <a:avLst/>
          </a:prstGeom>
        </p:spPr>
      </p:pic>
      <p:sp>
        <p:nvSpPr>
          <p:cNvPr id="16" name="TextBox 15"/>
          <p:cNvSpPr txBox="1"/>
          <p:nvPr/>
        </p:nvSpPr>
        <p:spPr>
          <a:xfrm>
            <a:off x="195943" y="398194"/>
            <a:ext cx="7968343" cy="677108"/>
          </a:xfrm>
          <a:prstGeom prst="rect">
            <a:avLst/>
          </a:prstGeom>
          <a:noFill/>
        </p:spPr>
        <p:txBody>
          <a:bodyPr wrap="square" rtlCol="0">
            <a:spAutoFit/>
          </a:bodyPr>
          <a:lstStyle/>
          <a:p>
            <a:r>
              <a:rPr lang="en-US" sz="2000" b="1" dirty="0">
                <a:solidFill>
                  <a:schemeClr val="accent1"/>
                </a:solidFill>
              </a:rPr>
              <a:t>Let us begin to display the main pages of the application in English</a:t>
            </a:r>
            <a:r>
              <a:rPr lang="en-US" b="1" dirty="0">
                <a:solidFill>
                  <a:schemeClr val="accent1"/>
                </a:solidFill>
              </a:rPr>
              <a:t>:</a:t>
            </a:r>
          </a:p>
          <a:p>
            <a:endParaRPr lang="en-US" b="1" dirty="0">
              <a:solidFill>
                <a:schemeClr val="accent1"/>
              </a:solidFill>
            </a:endParaRPr>
          </a:p>
        </p:txBody>
      </p:sp>
      <p:sp>
        <p:nvSpPr>
          <p:cNvPr id="17" name="TextBox 16"/>
          <p:cNvSpPr txBox="1"/>
          <p:nvPr/>
        </p:nvSpPr>
        <p:spPr>
          <a:xfrm>
            <a:off x="934948" y="7150035"/>
            <a:ext cx="2363423" cy="369332"/>
          </a:xfrm>
          <a:prstGeom prst="rect">
            <a:avLst/>
          </a:prstGeom>
          <a:noFill/>
        </p:spPr>
        <p:txBody>
          <a:bodyPr wrap="square" rtlCol="0">
            <a:spAutoFit/>
          </a:bodyPr>
          <a:lstStyle/>
          <a:p>
            <a:r>
              <a:rPr lang="en-US" b="1" dirty="0">
                <a:solidFill>
                  <a:schemeClr val="accent1"/>
                </a:solidFill>
              </a:rPr>
              <a:t>Welcome Screen </a:t>
            </a:r>
          </a:p>
        </p:txBody>
      </p:sp>
      <p:sp>
        <p:nvSpPr>
          <p:cNvPr id="18" name="TextBox 17"/>
          <p:cNvSpPr txBox="1"/>
          <p:nvPr/>
        </p:nvSpPr>
        <p:spPr>
          <a:xfrm>
            <a:off x="4592339" y="7169764"/>
            <a:ext cx="1643743" cy="369332"/>
          </a:xfrm>
          <a:prstGeom prst="rect">
            <a:avLst/>
          </a:prstGeom>
          <a:noFill/>
        </p:spPr>
        <p:txBody>
          <a:bodyPr wrap="square" rtlCol="0">
            <a:spAutoFit/>
          </a:bodyPr>
          <a:lstStyle/>
          <a:p>
            <a:r>
              <a:rPr lang="en-US" b="1" dirty="0">
                <a:solidFill>
                  <a:schemeClr val="accent1"/>
                </a:solidFill>
              </a:rPr>
              <a:t>Register Screen </a:t>
            </a:r>
          </a:p>
        </p:txBody>
      </p:sp>
      <p:sp>
        <p:nvSpPr>
          <p:cNvPr id="19" name="TextBox 18"/>
          <p:cNvSpPr txBox="1"/>
          <p:nvPr/>
        </p:nvSpPr>
        <p:spPr>
          <a:xfrm>
            <a:off x="8213901" y="7140153"/>
            <a:ext cx="1926771" cy="369332"/>
          </a:xfrm>
          <a:prstGeom prst="rect">
            <a:avLst/>
          </a:prstGeom>
          <a:noFill/>
        </p:spPr>
        <p:txBody>
          <a:bodyPr wrap="square" rtlCol="0">
            <a:spAutoFit/>
          </a:bodyPr>
          <a:lstStyle/>
          <a:p>
            <a:r>
              <a:rPr lang="ar-EG" b="1" dirty="0">
                <a:solidFill>
                  <a:schemeClr val="accent1"/>
                </a:solidFill>
              </a:rPr>
              <a:t> </a:t>
            </a:r>
            <a:r>
              <a:rPr lang="en-US" b="1" dirty="0">
                <a:solidFill>
                  <a:schemeClr val="accent1"/>
                </a:solidFill>
              </a:rPr>
              <a:t>Login Screen </a:t>
            </a:r>
          </a:p>
        </p:txBody>
      </p:sp>
      <p:sp>
        <p:nvSpPr>
          <p:cNvPr id="20" name="TextBox 19"/>
          <p:cNvSpPr txBox="1"/>
          <p:nvPr/>
        </p:nvSpPr>
        <p:spPr>
          <a:xfrm>
            <a:off x="11615056" y="7140153"/>
            <a:ext cx="2211977" cy="369332"/>
          </a:xfrm>
          <a:prstGeom prst="rect">
            <a:avLst/>
          </a:prstGeom>
          <a:noFill/>
        </p:spPr>
        <p:txBody>
          <a:bodyPr wrap="square" rtlCol="0">
            <a:spAutoFit/>
          </a:bodyPr>
          <a:lstStyle/>
          <a:p>
            <a:r>
              <a:rPr lang="en-US" b="1" dirty="0">
                <a:solidFill>
                  <a:schemeClr val="accent1"/>
                </a:solidFill>
              </a:rPr>
              <a:t>Congrats Screen </a:t>
            </a:r>
          </a:p>
        </p:txBody>
      </p:sp>
    </p:spTree>
    <p:extLst>
      <p:ext uri="{BB962C8B-B14F-4D97-AF65-F5344CB8AC3E}">
        <p14:creationId xmlns:p14="http://schemas.microsoft.com/office/powerpoint/2010/main" val="2686932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srcRect/>
          <a:stretch/>
        </p:blipFill>
        <p:spPr>
          <a:xfrm>
            <a:off x="560718" y="1243173"/>
            <a:ext cx="3416004" cy="55423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0376" y="1367729"/>
            <a:ext cx="2674620" cy="54178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255" y="1367729"/>
            <a:ext cx="2659380" cy="54559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6690" y="1367729"/>
            <a:ext cx="2674620" cy="5425440"/>
          </a:xfrm>
          <a:prstGeom prst="rect">
            <a:avLst/>
          </a:prstGeom>
        </p:spPr>
      </p:pic>
      <p:sp>
        <p:nvSpPr>
          <p:cNvPr id="15" name="TextBox 14"/>
          <p:cNvSpPr txBox="1"/>
          <p:nvPr/>
        </p:nvSpPr>
        <p:spPr>
          <a:xfrm>
            <a:off x="446314" y="337457"/>
            <a:ext cx="8044543" cy="381000"/>
          </a:xfrm>
          <a:prstGeom prst="rect">
            <a:avLst/>
          </a:prstGeom>
          <a:noFill/>
        </p:spPr>
        <p:txBody>
          <a:bodyPr wrap="square" rtlCol="0">
            <a:spAutoFit/>
          </a:bodyPr>
          <a:lstStyle/>
          <a:p>
            <a:r>
              <a:rPr lang="en-US" b="1" dirty="0">
                <a:solidFill>
                  <a:schemeClr val="accent1"/>
                </a:solidFill>
              </a:rPr>
              <a:t>Let us begin to display the main pages of the application in Arabic:</a:t>
            </a:r>
          </a:p>
        </p:txBody>
      </p:sp>
      <p:sp>
        <p:nvSpPr>
          <p:cNvPr id="16" name="TextBox 15"/>
          <p:cNvSpPr txBox="1"/>
          <p:nvPr/>
        </p:nvSpPr>
        <p:spPr>
          <a:xfrm>
            <a:off x="1186543" y="7169764"/>
            <a:ext cx="1785257" cy="646331"/>
          </a:xfrm>
          <a:prstGeom prst="rect">
            <a:avLst/>
          </a:prstGeom>
          <a:noFill/>
        </p:spPr>
        <p:txBody>
          <a:bodyPr wrap="square" rtlCol="0">
            <a:spAutoFit/>
          </a:bodyPr>
          <a:lstStyle/>
          <a:p>
            <a:r>
              <a:rPr lang="en-US" b="1" dirty="0">
                <a:solidFill>
                  <a:schemeClr val="accent1"/>
                </a:solidFill>
              </a:rPr>
              <a:t>Welcome Screen </a:t>
            </a:r>
          </a:p>
          <a:p>
            <a:endParaRPr lang="en-US" dirty="0"/>
          </a:p>
        </p:txBody>
      </p:sp>
      <p:sp>
        <p:nvSpPr>
          <p:cNvPr id="17" name="TextBox 16"/>
          <p:cNvSpPr txBox="1"/>
          <p:nvPr/>
        </p:nvSpPr>
        <p:spPr>
          <a:xfrm>
            <a:off x="4789714" y="7150035"/>
            <a:ext cx="1937657" cy="369332"/>
          </a:xfrm>
          <a:prstGeom prst="rect">
            <a:avLst/>
          </a:prstGeom>
          <a:noFill/>
        </p:spPr>
        <p:txBody>
          <a:bodyPr wrap="square" rtlCol="0">
            <a:spAutoFit/>
          </a:bodyPr>
          <a:lstStyle/>
          <a:p>
            <a:r>
              <a:rPr lang="en-US" b="1" dirty="0">
                <a:solidFill>
                  <a:schemeClr val="accent1"/>
                </a:solidFill>
              </a:rPr>
              <a:t>Register Screen </a:t>
            </a:r>
          </a:p>
        </p:txBody>
      </p:sp>
      <p:sp>
        <p:nvSpPr>
          <p:cNvPr id="19" name="TextBox 18"/>
          <p:cNvSpPr txBox="1"/>
          <p:nvPr/>
        </p:nvSpPr>
        <p:spPr>
          <a:xfrm>
            <a:off x="8273143" y="7150035"/>
            <a:ext cx="1915886" cy="369332"/>
          </a:xfrm>
          <a:prstGeom prst="rect">
            <a:avLst/>
          </a:prstGeom>
          <a:noFill/>
        </p:spPr>
        <p:txBody>
          <a:bodyPr wrap="square" rtlCol="0">
            <a:spAutoFit/>
          </a:bodyPr>
          <a:lstStyle/>
          <a:p>
            <a:r>
              <a:rPr lang="en-US" b="1" dirty="0">
                <a:solidFill>
                  <a:schemeClr val="accent1"/>
                </a:solidFill>
              </a:rPr>
              <a:t>Login Screen </a:t>
            </a:r>
          </a:p>
        </p:txBody>
      </p:sp>
      <p:sp>
        <p:nvSpPr>
          <p:cNvPr id="20" name="TextBox 19"/>
          <p:cNvSpPr txBox="1"/>
          <p:nvPr/>
        </p:nvSpPr>
        <p:spPr>
          <a:xfrm>
            <a:off x="11593286" y="7169764"/>
            <a:ext cx="2144485" cy="369332"/>
          </a:xfrm>
          <a:prstGeom prst="rect">
            <a:avLst/>
          </a:prstGeom>
          <a:noFill/>
        </p:spPr>
        <p:txBody>
          <a:bodyPr wrap="square" rtlCol="0">
            <a:spAutoFit/>
          </a:bodyPr>
          <a:lstStyle/>
          <a:p>
            <a:r>
              <a:rPr lang="en-US" b="1" dirty="0">
                <a:solidFill>
                  <a:schemeClr val="accent1"/>
                </a:solidFill>
              </a:rPr>
              <a:t>Congrats Screen </a:t>
            </a:r>
          </a:p>
        </p:txBody>
      </p:sp>
    </p:spTree>
    <p:extLst>
      <p:ext uri="{BB962C8B-B14F-4D97-AF65-F5344CB8AC3E}">
        <p14:creationId xmlns:p14="http://schemas.microsoft.com/office/powerpoint/2010/main" val="308090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60" y="1352489"/>
            <a:ext cx="2644140" cy="54711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142" y="1352489"/>
            <a:ext cx="2667000" cy="5433060"/>
          </a:xfrm>
          <a:prstGeom prst="rect">
            <a:avLst/>
          </a:prstGeom>
        </p:spPr>
      </p:pic>
      <p:pic>
        <p:nvPicPr>
          <p:cNvPr id="13" name="Picture 12"/>
          <p:cNvPicPr>
            <a:picLocks noChangeAspect="1"/>
          </p:cNvPicPr>
          <p:nvPr/>
        </p:nvPicPr>
        <p:blipFill>
          <a:blip r:embed="rId5"/>
          <a:srcRect/>
          <a:stretch/>
        </p:blipFill>
        <p:spPr>
          <a:xfrm>
            <a:off x="7346784" y="1335740"/>
            <a:ext cx="2968470" cy="5487910"/>
          </a:xfrm>
          <a:prstGeom prst="rect">
            <a:avLst/>
          </a:prstGeom>
        </p:spPr>
      </p:pic>
      <p:pic>
        <p:nvPicPr>
          <p:cNvPr id="14" name="Picture 13"/>
          <p:cNvPicPr>
            <a:picLocks noChangeAspect="1"/>
          </p:cNvPicPr>
          <p:nvPr/>
        </p:nvPicPr>
        <p:blipFill>
          <a:blip r:embed="rId6"/>
          <a:srcRect/>
          <a:stretch/>
        </p:blipFill>
        <p:spPr>
          <a:xfrm>
            <a:off x="10765284" y="1335739"/>
            <a:ext cx="3090755" cy="5504661"/>
          </a:xfrm>
          <a:prstGeom prst="rect">
            <a:avLst/>
          </a:prstGeom>
        </p:spPr>
      </p:pic>
      <p:sp>
        <p:nvSpPr>
          <p:cNvPr id="15" name="TextBox 14"/>
          <p:cNvSpPr txBox="1"/>
          <p:nvPr/>
        </p:nvSpPr>
        <p:spPr>
          <a:xfrm>
            <a:off x="544286" y="533400"/>
            <a:ext cx="8556171" cy="369332"/>
          </a:xfrm>
          <a:prstGeom prst="rect">
            <a:avLst/>
          </a:prstGeom>
          <a:noFill/>
        </p:spPr>
        <p:txBody>
          <a:bodyPr wrap="square" rtlCol="0">
            <a:spAutoFit/>
          </a:bodyPr>
          <a:lstStyle/>
          <a:p>
            <a:r>
              <a:rPr lang="en-US" b="1" dirty="0">
                <a:solidFill>
                  <a:schemeClr val="accent1"/>
                </a:solidFill>
              </a:rPr>
              <a:t>A collection of pictures of the actual conversation with the </a:t>
            </a:r>
            <a:r>
              <a:rPr lang="en-US" b="1" dirty="0" err="1">
                <a:solidFill>
                  <a:schemeClr val="accent1"/>
                </a:solidFill>
              </a:rPr>
              <a:t>chatbot</a:t>
            </a:r>
            <a:r>
              <a:rPr lang="en-US" b="1" dirty="0">
                <a:solidFill>
                  <a:schemeClr val="accent1"/>
                </a:solidFill>
              </a:rPr>
              <a:t> in English:</a:t>
            </a:r>
          </a:p>
        </p:txBody>
      </p:sp>
      <p:sp>
        <p:nvSpPr>
          <p:cNvPr id="16" name="TextBox 15"/>
          <p:cNvSpPr txBox="1"/>
          <p:nvPr/>
        </p:nvSpPr>
        <p:spPr>
          <a:xfrm>
            <a:off x="1012371" y="7150035"/>
            <a:ext cx="2090058"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Screen_1</a:t>
            </a:r>
          </a:p>
        </p:txBody>
      </p:sp>
      <p:sp>
        <p:nvSpPr>
          <p:cNvPr id="17" name="TextBox 16"/>
          <p:cNvSpPr txBox="1"/>
          <p:nvPr/>
        </p:nvSpPr>
        <p:spPr>
          <a:xfrm>
            <a:off x="4426593" y="7150035"/>
            <a:ext cx="2046514"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Screen_2</a:t>
            </a:r>
          </a:p>
        </p:txBody>
      </p:sp>
      <p:sp>
        <p:nvSpPr>
          <p:cNvPr id="18" name="TextBox 17"/>
          <p:cNvSpPr txBox="1"/>
          <p:nvPr/>
        </p:nvSpPr>
        <p:spPr>
          <a:xfrm>
            <a:off x="7832273" y="7192302"/>
            <a:ext cx="2443842"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Screen_3</a:t>
            </a:r>
          </a:p>
        </p:txBody>
      </p:sp>
      <p:sp>
        <p:nvSpPr>
          <p:cNvPr id="20" name="TextBox 19"/>
          <p:cNvSpPr txBox="1"/>
          <p:nvPr/>
        </p:nvSpPr>
        <p:spPr>
          <a:xfrm>
            <a:off x="11288486" y="7192302"/>
            <a:ext cx="2329543" cy="369332"/>
          </a:xfrm>
          <a:prstGeom prst="rect">
            <a:avLst/>
          </a:prstGeom>
          <a:noFill/>
        </p:spPr>
        <p:txBody>
          <a:bodyPr wrap="square" rtlCol="0">
            <a:spAutoFit/>
          </a:bodyPr>
          <a:lstStyle/>
          <a:p>
            <a:r>
              <a:rPr lang="en-US" b="1" dirty="0">
                <a:solidFill>
                  <a:schemeClr val="accent1"/>
                </a:solidFill>
              </a:rPr>
              <a:t>   </a:t>
            </a:r>
            <a:r>
              <a:rPr lang="en-US" b="1" dirty="0" err="1">
                <a:solidFill>
                  <a:schemeClr val="accent1"/>
                </a:solidFill>
              </a:rPr>
              <a:t>Chatbot</a:t>
            </a:r>
            <a:r>
              <a:rPr lang="en-US" b="1" dirty="0">
                <a:solidFill>
                  <a:schemeClr val="accent1"/>
                </a:solidFill>
              </a:rPr>
              <a:t> Screen_4</a:t>
            </a:r>
          </a:p>
        </p:txBody>
      </p:sp>
    </p:spTree>
    <p:extLst>
      <p:ext uri="{BB962C8B-B14F-4D97-AF65-F5344CB8AC3E}">
        <p14:creationId xmlns:p14="http://schemas.microsoft.com/office/powerpoint/2010/main" val="268303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30" y="1402080"/>
            <a:ext cx="2667000" cy="54254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943" y="1337249"/>
            <a:ext cx="2636520" cy="5486400"/>
          </a:xfrm>
          <a:prstGeom prst="rect">
            <a:avLst/>
          </a:prstGeom>
        </p:spPr>
      </p:pic>
      <p:pic>
        <p:nvPicPr>
          <p:cNvPr id="13" name="Picture 12"/>
          <p:cNvPicPr>
            <a:picLocks noChangeAspect="1"/>
          </p:cNvPicPr>
          <p:nvPr/>
        </p:nvPicPr>
        <p:blipFill>
          <a:blip r:embed="rId5"/>
          <a:srcRect/>
          <a:stretch/>
        </p:blipFill>
        <p:spPr>
          <a:xfrm>
            <a:off x="7092475" y="1248048"/>
            <a:ext cx="3140585" cy="5556551"/>
          </a:xfrm>
          <a:prstGeom prst="rect">
            <a:avLst/>
          </a:prstGeom>
        </p:spPr>
      </p:pic>
      <p:pic>
        <p:nvPicPr>
          <p:cNvPr id="14" name="Picture 13"/>
          <p:cNvPicPr>
            <a:picLocks noChangeAspect="1"/>
          </p:cNvPicPr>
          <p:nvPr/>
        </p:nvPicPr>
        <p:blipFill>
          <a:blip r:embed="rId6"/>
          <a:srcRect/>
          <a:stretch/>
        </p:blipFill>
        <p:spPr>
          <a:xfrm>
            <a:off x="10522406" y="1150707"/>
            <a:ext cx="3450448" cy="5653892"/>
          </a:xfrm>
          <a:prstGeom prst="rect">
            <a:avLst/>
          </a:prstGeom>
        </p:spPr>
      </p:pic>
      <p:sp>
        <p:nvSpPr>
          <p:cNvPr id="16" name="TextBox 15"/>
          <p:cNvSpPr txBox="1"/>
          <p:nvPr/>
        </p:nvSpPr>
        <p:spPr>
          <a:xfrm>
            <a:off x="783771" y="522514"/>
            <a:ext cx="7532915" cy="370115"/>
          </a:xfrm>
          <a:prstGeom prst="rect">
            <a:avLst/>
          </a:prstGeom>
          <a:noFill/>
        </p:spPr>
        <p:txBody>
          <a:bodyPr wrap="square" rtlCol="0">
            <a:spAutoFit/>
          </a:bodyPr>
          <a:lstStyle/>
          <a:p>
            <a:r>
              <a:rPr lang="en-US" b="1" dirty="0">
                <a:solidFill>
                  <a:schemeClr val="accent1"/>
                </a:solidFill>
              </a:rPr>
              <a:t>A collection of pictures of the actual conversation with the </a:t>
            </a:r>
            <a:r>
              <a:rPr lang="en-US" b="1" dirty="0" err="1">
                <a:solidFill>
                  <a:schemeClr val="accent1"/>
                </a:solidFill>
              </a:rPr>
              <a:t>chatbot</a:t>
            </a:r>
            <a:r>
              <a:rPr lang="en-US" b="1" dirty="0">
                <a:solidFill>
                  <a:schemeClr val="accent1"/>
                </a:solidFill>
              </a:rPr>
              <a:t> in Arabic:</a:t>
            </a:r>
          </a:p>
        </p:txBody>
      </p:sp>
      <p:sp>
        <p:nvSpPr>
          <p:cNvPr id="17" name="TextBox 16"/>
          <p:cNvSpPr txBox="1"/>
          <p:nvPr/>
        </p:nvSpPr>
        <p:spPr>
          <a:xfrm>
            <a:off x="1034143" y="7150035"/>
            <a:ext cx="1926771"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Screen_1</a:t>
            </a:r>
          </a:p>
        </p:txBody>
      </p:sp>
      <p:sp>
        <p:nvSpPr>
          <p:cNvPr id="18" name="TextBox 17"/>
          <p:cNvSpPr txBox="1"/>
          <p:nvPr/>
        </p:nvSpPr>
        <p:spPr>
          <a:xfrm>
            <a:off x="4335916" y="7180422"/>
            <a:ext cx="2024743"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Screen_2</a:t>
            </a:r>
          </a:p>
        </p:txBody>
      </p:sp>
      <p:sp>
        <p:nvSpPr>
          <p:cNvPr id="19" name="TextBox 18"/>
          <p:cNvSpPr txBox="1"/>
          <p:nvPr/>
        </p:nvSpPr>
        <p:spPr>
          <a:xfrm>
            <a:off x="7805056" y="7165223"/>
            <a:ext cx="2024743"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Screen_3</a:t>
            </a:r>
          </a:p>
        </p:txBody>
      </p:sp>
      <p:sp>
        <p:nvSpPr>
          <p:cNvPr id="20" name="TextBox 19"/>
          <p:cNvSpPr txBox="1"/>
          <p:nvPr/>
        </p:nvSpPr>
        <p:spPr>
          <a:xfrm>
            <a:off x="11372093" y="7147767"/>
            <a:ext cx="2177143"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Screen_4</a:t>
            </a:r>
          </a:p>
        </p:txBody>
      </p:sp>
    </p:spTree>
    <p:extLst>
      <p:ext uri="{BB962C8B-B14F-4D97-AF65-F5344CB8AC3E}">
        <p14:creationId xmlns:p14="http://schemas.microsoft.com/office/powerpoint/2010/main" val="1758682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Shape 0"/>
          <p:cNvSpPr/>
          <p:nvPr/>
        </p:nvSpPr>
        <p:spPr>
          <a:xfrm>
            <a:off x="1" y="1"/>
            <a:ext cx="14630400" cy="8229600"/>
          </a:xfrm>
          <a:prstGeom prst="roundRect">
            <a:avLst>
              <a:gd name="adj" fmla="val 0"/>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2" y="1"/>
            <a:ext cx="3142576" cy="8229598"/>
          </a:xfrm>
          <a:prstGeom prst="rect">
            <a:avLst/>
          </a:prstGeom>
        </p:spPr>
      </p:pic>
      <p:sp>
        <p:nvSpPr>
          <p:cNvPr id="5" name="Text 1"/>
          <p:cNvSpPr/>
          <p:nvPr/>
        </p:nvSpPr>
        <p:spPr>
          <a:xfrm>
            <a:off x="5248394" y="3409497"/>
            <a:ext cx="4443889" cy="538616"/>
          </a:xfrm>
          <a:prstGeom prst="rect">
            <a:avLst/>
          </a:prstGeom>
          <a:noFill/>
          <a:ln/>
        </p:spPr>
        <p:txBody>
          <a:bodyPr wrap="none" rtlCol="0" anchor="t"/>
          <a:lstStyle/>
          <a:p>
            <a:pPr marL="0" indent="0" algn="l">
              <a:lnSpc>
                <a:spcPts val="5468"/>
              </a:lnSpc>
              <a:buNone/>
            </a:pPr>
            <a:r>
              <a:rPr lang="en-US" sz="4400" dirty="0">
                <a:solidFill>
                  <a:schemeClr val="bg1"/>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01</a:t>
            </a:r>
            <a:endParaRPr lang="en-US" sz="4800" dirty="0">
              <a:solidFill>
                <a:schemeClr val="bg1"/>
              </a:solidFill>
            </a:endParaRPr>
          </a:p>
        </p:txBody>
      </p:sp>
      <p:sp>
        <p:nvSpPr>
          <p:cNvPr id="6" name="Text 2"/>
          <p:cNvSpPr/>
          <p:nvPr/>
        </p:nvSpPr>
        <p:spPr>
          <a:xfrm>
            <a:off x="5879805" y="4437124"/>
            <a:ext cx="5107283" cy="709033"/>
          </a:xfrm>
          <a:prstGeom prst="rect">
            <a:avLst/>
          </a:prstGeom>
          <a:noFill/>
          <a:ln/>
        </p:spPr>
        <p:txBody>
          <a:bodyPr wrap="none" rtlCol="0" anchor="t"/>
          <a:lstStyle/>
          <a:p>
            <a:pPr marL="0" indent="0" algn="ctr">
              <a:lnSpc>
                <a:spcPts val="5468"/>
              </a:lnSpc>
              <a:buNone/>
            </a:pPr>
            <a:r>
              <a:rPr lang="en-US" sz="4400" b="1" dirty="0">
                <a:solidFill>
                  <a:srgbClr val="6EB9FC"/>
                </a:solidFill>
                <a:latin typeface="Lora" pitchFamily="34" charset="0"/>
                <a:ea typeface="Lora" pitchFamily="34" charset="-122"/>
                <a:cs typeface="Lora" pitchFamily="34" charset="-120"/>
              </a:rPr>
              <a:t> </a:t>
            </a:r>
            <a:r>
              <a:rPr lang="en-US" sz="4800" dirty="0">
                <a:solidFill>
                  <a:srgbClr val="6EB9FC"/>
                </a:solidFill>
                <a:latin typeface="Lora" pitchFamily="34" charset="0"/>
                <a:ea typeface="Lora" pitchFamily="34" charset="-122"/>
                <a:cs typeface="Lora" pitchFamily="34" charset="-120"/>
              </a:rPr>
              <a:t>Introduction</a:t>
            </a:r>
            <a:endParaRPr lang="en-US" sz="4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19" y="822960"/>
            <a:ext cx="2628900" cy="55168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176" y="842010"/>
            <a:ext cx="2621280" cy="553212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7115" y="861060"/>
            <a:ext cx="2644140" cy="547878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9434" y="861060"/>
            <a:ext cx="2727960" cy="5532120"/>
          </a:xfrm>
          <a:prstGeom prst="rect">
            <a:avLst/>
          </a:prstGeom>
        </p:spPr>
      </p:pic>
      <p:sp>
        <p:nvSpPr>
          <p:cNvPr id="16" name="TextBox 15"/>
          <p:cNvSpPr txBox="1"/>
          <p:nvPr/>
        </p:nvSpPr>
        <p:spPr>
          <a:xfrm>
            <a:off x="670119" y="6823649"/>
            <a:ext cx="11380367" cy="369332"/>
          </a:xfrm>
          <a:prstGeom prst="rect">
            <a:avLst/>
          </a:prstGeom>
          <a:noFill/>
        </p:spPr>
        <p:txBody>
          <a:bodyPr wrap="square" rtlCol="0">
            <a:spAutoFit/>
          </a:bodyPr>
          <a:lstStyle/>
          <a:p>
            <a:r>
              <a:rPr lang="en-US" b="1" dirty="0">
                <a:solidFill>
                  <a:schemeClr val="accent1"/>
                </a:solidFill>
              </a:rPr>
              <a:t>                                                           Some screenshots that show interaction with the </a:t>
            </a:r>
            <a:r>
              <a:rPr lang="en-US" b="1" dirty="0" err="1">
                <a:solidFill>
                  <a:schemeClr val="accent1"/>
                </a:solidFill>
              </a:rPr>
              <a:t>chatbot</a:t>
            </a:r>
            <a:r>
              <a:rPr lang="en-US" b="1" dirty="0">
                <a:solidFill>
                  <a:schemeClr val="accent1"/>
                </a:solidFill>
              </a:rPr>
              <a:t>.</a:t>
            </a:r>
          </a:p>
        </p:txBody>
      </p:sp>
    </p:spTree>
    <p:extLst>
      <p:ext uri="{BB962C8B-B14F-4D97-AF65-F5344CB8AC3E}">
        <p14:creationId xmlns:p14="http://schemas.microsoft.com/office/powerpoint/2010/main" val="3963107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9" name="Picture 8"/>
          <p:cNvPicPr>
            <a:picLocks noChangeAspect="1"/>
          </p:cNvPicPr>
          <p:nvPr/>
        </p:nvPicPr>
        <p:blipFill>
          <a:blip r:embed="rId3"/>
          <a:srcRect/>
          <a:stretch/>
        </p:blipFill>
        <p:spPr>
          <a:xfrm>
            <a:off x="6976083" y="1405830"/>
            <a:ext cx="4048018" cy="5420029"/>
          </a:xfrm>
          <a:prstGeom prst="rect">
            <a:avLst/>
          </a:prstGeom>
        </p:spPr>
      </p:pic>
      <p:pic>
        <p:nvPicPr>
          <p:cNvPr id="10" name="Picture 9"/>
          <p:cNvPicPr>
            <a:picLocks noChangeAspect="1"/>
          </p:cNvPicPr>
          <p:nvPr/>
        </p:nvPicPr>
        <p:blipFill>
          <a:blip r:embed="rId4"/>
          <a:srcRect/>
          <a:stretch/>
        </p:blipFill>
        <p:spPr>
          <a:xfrm>
            <a:off x="0" y="1405830"/>
            <a:ext cx="3904180" cy="5524500"/>
          </a:xfrm>
          <a:prstGeom prst="rect">
            <a:avLst/>
          </a:prstGeom>
        </p:spPr>
      </p:pic>
      <p:pic>
        <p:nvPicPr>
          <p:cNvPr id="16" name="Picture 15"/>
          <p:cNvPicPr>
            <a:picLocks noChangeAspect="1"/>
          </p:cNvPicPr>
          <p:nvPr/>
        </p:nvPicPr>
        <p:blipFill>
          <a:blip r:embed="rId5"/>
          <a:srcRect/>
          <a:stretch/>
        </p:blipFill>
        <p:spPr>
          <a:xfrm>
            <a:off x="3988482" y="1411590"/>
            <a:ext cx="2757113" cy="5338531"/>
          </a:xfrm>
          <a:prstGeom prst="rect">
            <a:avLst/>
          </a:prstGeom>
        </p:spPr>
      </p:pic>
      <p:sp>
        <p:nvSpPr>
          <p:cNvPr id="2" name="TextBox 1"/>
          <p:cNvSpPr txBox="1"/>
          <p:nvPr/>
        </p:nvSpPr>
        <p:spPr>
          <a:xfrm>
            <a:off x="496231" y="446314"/>
            <a:ext cx="2373086" cy="461665"/>
          </a:xfrm>
          <a:prstGeom prst="rect">
            <a:avLst/>
          </a:prstGeom>
          <a:noFill/>
        </p:spPr>
        <p:txBody>
          <a:bodyPr wrap="square" rtlCol="0">
            <a:spAutoFit/>
          </a:bodyPr>
          <a:lstStyle/>
          <a:p>
            <a:r>
              <a:rPr lang="en-US" sz="2400" dirty="0">
                <a:solidFill>
                  <a:schemeClr val="accent1"/>
                </a:solidFill>
              </a:rPr>
              <a:t>Show map</a:t>
            </a:r>
            <a:r>
              <a:rPr lang="ar-EG" sz="2400" dirty="0">
                <a:solidFill>
                  <a:schemeClr val="accent1"/>
                </a:solidFill>
              </a:rPr>
              <a:t>:</a:t>
            </a:r>
            <a:endParaRPr lang="en-US" sz="2400" dirty="0">
              <a:solidFill>
                <a:schemeClr val="accent1"/>
              </a:solidFill>
            </a:endParaRPr>
          </a:p>
        </p:txBody>
      </p:sp>
      <p:sp>
        <p:nvSpPr>
          <p:cNvPr id="4" name="TextBox 3">
            <a:extLst>
              <a:ext uri="{FF2B5EF4-FFF2-40B4-BE49-F238E27FC236}">
                <a16:creationId xmlns:a16="http://schemas.microsoft.com/office/drawing/2014/main" id="{A4CBC050-AFA8-78B4-C276-8445793D7C4D}"/>
              </a:ext>
            </a:extLst>
          </p:cNvPr>
          <p:cNvSpPr txBox="1"/>
          <p:nvPr/>
        </p:nvSpPr>
        <p:spPr>
          <a:xfrm>
            <a:off x="5880206" y="7208248"/>
            <a:ext cx="3416004" cy="369332"/>
          </a:xfrm>
          <a:prstGeom prst="rect">
            <a:avLst/>
          </a:prstGeom>
          <a:noFill/>
        </p:spPr>
        <p:txBody>
          <a:bodyPr wrap="square" rtlCol="0">
            <a:spAutoFit/>
          </a:bodyPr>
          <a:lstStyle/>
          <a:p>
            <a:r>
              <a:rPr lang="en-US" b="1" dirty="0">
                <a:solidFill>
                  <a:schemeClr val="accent1"/>
                </a:solidFill>
              </a:rPr>
              <a:t>Closest Hospitals to user</a:t>
            </a:r>
          </a:p>
        </p:txBody>
      </p:sp>
      <p:pic>
        <p:nvPicPr>
          <p:cNvPr id="13" name="Picture 12" descr="A cell phone screen with a map&#10;&#10;Description automatically generated">
            <a:extLst>
              <a:ext uri="{FF2B5EF4-FFF2-40B4-BE49-F238E27FC236}">
                <a16:creationId xmlns:a16="http://schemas.microsoft.com/office/drawing/2014/main" id="{87695D4C-CBA1-E820-C0E7-452DB33491E8}"/>
              </a:ext>
            </a:extLst>
          </p:cNvPr>
          <p:cNvPicPr>
            <a:picLocks noChangeAspect="1"/>
          </p:cNvPicPr>
          <p:nvPr/>
        </p:nvPicPr>
        <p:blipFill>
          <a:blip r:embed="rId6"/>
          <a:stretch>
            <a:fillRect/>
          </a:stretch>
        </p:blipFill>
        <p:spPr>
          <a:xfrm>
            <a:off x="11241851" y="1411590"/>
            <a:ext cx="2854153" cy="5338531"/>
          </a:xfrm>
          <a:prstGeom prst="rect">
            <a:avLst/>
          </a:prstGeom>
        </p:spPr>
      </p:pic>
      <p:sp>
        <p:nvSpPr>
          <p:cNvPr id="14" name="TextBox 13">
            <a:extLst>
              <a:ext uri="{FF2B5EF4-FFF2-40B4-BE49-F238E27FC236}">
                <a16:creationId xmlns:a16="http://schemas.microsoft.com/office/drawing/2014/main" id="{5531D24E-24B0-4BE0-4CAE-3854DD35F667}"/>
              </a:ext>
            </a:extLst>
          </p:cNvPr>
          <p:cNvSpPr txBox="1"/>
          <p:nvPr/>
        </p:nvSpPr>
        <p:spPr>
          <a:xfrm>
            <a:off x="7610461" y="3632007"/>
            <a:ext cx="1047964" cy="523220"/>
          </a:xfrm>
          <a:prstGeom prst="rect">
            <a:avLst/>
          </a:prstGeom>
          <a:noFill/>
        </p:spPr>
        <p:txBody>
          <a:bodyPr wrap="square" rtlCol="0">
            <a:spAutoFit/>
          </a:bodyPr>
          <a:lstStyle/>
          <a:p>
            <a:pPr algn="ctr"/>
            <a:r>
              <a:rPr lang="en-US" sz="1400" b="1" dirty="0">
                <a:solidFill>
                  <a:schemeClr val="bg2">
                    <a:lumMod val="25000"/>
                  </a:schemeClr>
                </a:solidFill>
              </a:rPr>
              <a:t>Suhag</a:t>
            </a:r>
            <a:br>
              <a:rPr lang="en-US" sz="1400" b="1" dirty="0">
                <a:solidFill>
                  <a:schemeClr val="bg2">
                    <a:lumMod val="25000"/>
                  </a:schemeClr>
                </a:solidFill>
              </a:rPr>
            </a:br>
            <a:r>
              <a:rPr lang="ar-EG" sz="1400" b="1" dirty="0">
                <a:solidFill>
                  <a:schemeClr val="bg2">
                    <a:lumMod val="25000"/>
                  </a:schemeClr>
                </a:solidFill>
              </a:rPr>
              <a:t>سوهاج</a:t>
            </a:r>
            <a:endParaRPr lang="en-US" sz="1400" b="1" dirty="0">
              <a:solidFill>
                <a:schemeClr val="bg2">
                  <a:lumMod val="25000"/>
                </a:schemeClr>
              </a:solidFill>
            </a:endParaRPr>
          </a:p>
        </p:txBody>
      </p:sp>
    </p:spTree>
    <p:extLst>
      <p:ext uri="{BB962C8B-B14F-4D97-AF65-F5344CB8AC3E}">
        <p14:creationId xmlns:p14="http://schemas.microsoft.com/office/powerpoint/2010/main" val="1453006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66" y="892629"/>
            <a:ext cx="2674620" cy="54102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771797"/>
            <a:ext cx="2674620" cy="5417820"/>
          </a:xfrm>
          <a:prstGeom prst="rect">
            <a:avLst/>
          </a:prstGeom>
        </p:spPr>
      </p:pic>
      <p:sp>
        <p:nvSpPr>
          <p:cNvPr id="9" name="TextBox 8"/>
          <p:cNvSpPr txBox="1"/>
          <p:nvPr/>
        </p:nvSpPr>
        <p:spPr>
          <a:xfrm>
            <a:off x="588758" y="6302829"/>
            <a:ext cx="5802086" cy="923330"/>
          </a:xfrm>
          <a:prstGeom prst="rect">
            <a:avLst/>
          </a:prstGeom>
          <a:noFill/>
        </p:spPr>
        <p:txBody>
          <a:bodyPr wrap="square" rtlCol="0">
            <a:spAutoFit/>
          </a:bodyPr>
          <a:lstStyle/>
          <a:p>
            <a:r>
              <a:rPr lang="en-US" b="1" dirty="0">
                <a:solidFill>
                  <a:schemeClr val="accent1"/>
                </a:solidFill>
              </a:rPr>
              <a:t>Displays a page that shows information about our project, providing a diagram that expresses the motivations for developing a healthcare chatbot and its capabilities. </a:t>
            </a:r>
          </a:p>
        </p:txBody>
      </p:sp>
      <p:sp>
        <p:nvSpPr>
          <p:cNvPr id="16" name="TextBox 15"/>
          <p:cNvSpPr txBox="1"/>
          <p:nvPr/>
        </p:nvSpPr>
        <p:spPr>
          <a:xfrm>
            <a:off x="7848600" y="6302829"/>
            <a:ext cx="5105400" cy="923330"/>
          </a:xfrm>
          <a:prstGeom prst="rect">
            <a:avLst/>
          </a:prstGeom>
          <a:noFill/>
        </p:spPr>
        <p:txBody>
          <a:bodyPr wrap="square" rtlCol="0">
            <a:spAutoFit/>
          </a:bodyPr>
          <a:lstStyle/>
          <a:p>
            <a:r>
              <a:rPr lang="en-US" b="1" dirty="0">
                <a:solidFill>
                  <a:schemeClr val="accent1"/>
                </a:solidFill>
              </a:rPr>
              <a:t>Displays a page that provides some of our contact information including location, phone number, and email address</a:t>
            </a:r>
            <a:r>
              <a:rPr lang="en-US" dirty="0">
                <a:solidFill>
                  <a:schemeClr val="accent1"/>
                </a:solidFill>
              </a:rPr>
              <a:t>.</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9801" y="892629"/>
            <a:ext cx="2674620" cy="54102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95314" y="764177"/>
            <a:ext cx="2667000" cy="5425440"/>
          </a:xfrm>
          <a:prstGeom prst="rect">
            <a:avLst/>
          </a:prstGeom>
        </p:spPr>
      </p:pic>
    </p:spTree>
    <p:extLst>
      <p:ext uri="{BB962C8B-B14F-4D97-AF65-F5344CB8AC3E}">
        <p14:creationId xmlns:p14="http://schemas.microsoft.com/office/powerpoint/2010/main" val="156782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833"/>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0" y="0"/>
            <a:ext cx="3154166" cy="8229600"/>
          </a:xfrm>
          <a:prstGeom prst="rect">
            <a:avLst/>
          </a:prstGeom>
        </p:spPr>
      </p:pic>
      <p:sp>
        <p:nvSpPr>
          <p:cNvPr id="5" name="Text 1"/>
          <p:cNvSpPr/>
          <p:nvPr/>
        </p:nvSpPr>
        <p:spPr>
          <a:xfrm>
            <a:off x="5205864" y="3396651"/>
            <a:ext cx="4443889" cy="694373"/>
          </a:xfrm>
          <a:prstGeom prst="rect">
            <a:avLst/>
          </a:prstGeom>
          <a:noFill/>
          <a:ln/>
        </p:spPr>
        <p:txBody>
          <a:bodyPr wrap="none" rtlCol="0" anchor="t"/>
          <a:lstStyle/>
          <a:p>
            <a:pPr marL="0" indent="0" algn="l">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chemeClr val="bg1"/>
                </a:solidFill>
                <a:latin typeface="Lora" pitchFamily="34" charset="0"/>
                <a:ea typeface="Lora" pitchFamily="34" charset="-122"/>
                <a:cs typeface="Lora" pitchFamily="34" charset="-120"/>
              </a:rPr>
              <a:t>08</a:t>
            </a:r>
            <a:endParaRPr lang="en-US" sz="4400" dirty="0">
              <a:solidFill>
                <a:schemeClr val="bg1"/>
              </a:solidFill>
            </a:endParaRPr>
          </a:p>
        </p:txBody>
      </p:sp>
      <p:sp>
        <p:nvSpPr>
          <p:cNvPr id="6" name="Text 2"/>
          <p:cNvSpPr/>
          <p:nvPr/>
        </p:nvSpPr>
        <p:spPr>
          <a:xfrm>
            <a:off x="5114260" y="4284549"/>
            <a:ext cx="6464596" cy="694373"/>
          </a:xfrm>
          <a:prstGeom prst="rect">
            <a:avLst/>
          </a:prstGeom>
          <a:noFill/>
          <a:ln/>
        </p:spPr>
        <p:txBody>
          <a:bodyPr wrap="none" rtlCol="0" anchor="t"/>
          <a:lstStyle/>
          <a:p>
            <a:pPr algn="ctr">
              <a:lnSpc>
                <a:spcPts val="5468"/>
              </a:lnSpc>
            </a:pPr>
            <a:r>
              <a:rPr lang="en-US" sz="4400" b="1" dirty="0">
                <a:solidFill>
                  <a:srgbClr val="6EB9FC"/>
                </a:solidFill>
                <a:latin typeface="Lora" pitchFamily="34" charset="0"/>
                <a:ea typeface="Lora" pitchFamily="34" charset="-122"/>
                <a:cs typeface="Lora" pitchFamily="34" charset="-120"/>
              </a:rPr>
              <a:t>  </a:t>
            </a:r>
            <a:r>
              <a:rPr lang="en-US" sz="4400" dirty="0">
                <a:solidFill>
                  <a:srgbClr val="6EB9FC"/>
                </a:solidFill>
                <a:latin typeface="Source Sans Pro" pitchFamily="34" charset="0"/>
                <a:ea typeface="Source Sans Pro" pitchFamily="34" charset="-122"/>
                <a:cs typeface="Source Sans Pro" pitchFamily="34" charset="-120"/>
              </a:rPr>
              <a:t>Tools and Technologies</a:t>
            </a:r>
          </a:p>
          <a:p>
            <a:pPr algn="ctr">
              <a:lnSpc>
                <a:spcPts val="5468"/>
              </a:lnSpc>
            </a:pPr>
            <a:r>
              <a:rPr lang="en-US" sz="4400" dirty="0">
                <a:solidFill>
                  <a:srgbClr val="6EB9FC"/>
                </a:solidFill>
                <a:latin typeface="Lora" pitchFamily="34" charset="0"/>
                <a:ea typeface="Lora" pitchFamily="34" charset="-122"/>
                <a:cs typeface="Lora" pitchFamily="34" charset="-120"/>
              </a:rPr>
              <a:t>      </a:t>
            </a:r>
            <a:endParaRPr lang="en-US" sz="4400" dirty="0">
              <a:solidFill>
                <a:srgbClr val="6EB9FC"/>
              </a:solidFill>
            </a:endParaRPr>
          </a:p>
        </p:txBody>
      </p:sp>
      <p:sp>
        <p:nvSpPr>
          <p:cNvPr id="7" name="Text 3"/>
          <p:cNvSpPr/>
          <p:nvPr/>
        </p:nvSpPr>
        <p:spPr>
          <a:xfrm>
            <a:off x="6543199" y="4795123"/>
            <a:ext cx="4443889" cy="694373"/>
          </a:xfrm>
          <a:prstGeom prst="rect">
            <a:avLst/>
          </a:prstGeom>
          <a:noFill/>
          <a:ln/>
        </p:spPr>
        <p:txBody>
          <a:bodyPr wrap="none" rtlCol="0" anchor="t"/>
          <a:lstStyle/>
          <a:p>
            <a:pPr marL="0" indent="0" algn="ctr">
              <a:lnSpc>
                <a:spcPts val="5468"/>
              </a:lnSpc>
              <a:buNone/>
            </a:pPr>
            <a:r>
              <a:rPr lang="en-US" sz="4400" b="1" dirty="0">
                <a:solidFill>
                  <a:srgbClr val="6EB9FC"/>
                </a:solidFill>
                <a:latin typeface="Lora" pitchFamily="34" charset="0"/>
                <a:ea typeface="Lora" pitchFamily="34" charset="-122"/>
                <a:cs typeface="Lora" pitchFamily="34" charset="-120"/>
              </a:rPr>
              <a:t>                         </a:t>
            </a:r>
            <a:endParaRPr lang="en-US" sz="4400" dirty="0"/>
          </a:p>
        </p:txBody>
      </p:sp>
    </p:spTree>
    <p:extLst>
      <p:ext uri="{BB962C8B-B14F-4D97-AF65-F5344CB8AC3E}">
        <p14:creationId xmlns:p14="http://schemas.microsoft.com/office/powerpoint/2010/main" val="1881333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dirty="0"/>
          </a:p>
        </p:txBody>
      </p:sp>
      <p:sp>
        <p:nvSpPr>
          <p:cNvPr id="4" name="Text 1"/>
          <p:cNvSpPr/>
          <p:nvPr/>
        </p:nvSpPr>
        <p:spPr>
          <a:xfrm>
            <a:off x="1143001" y="1990011"/>
            <a:ext cx="4760476" cy="555427"/>
          </a:xfrm>
          <a:prstGeom prst="rect">
            <a:avLst/>
          </a:prstGeom>
          <a:noFill/>
          <a:ln/>
        </p:spPr>
        <p:txBody>
          <a:bodyPr wrap="none" rtlCol="0" anchor="t"/>
          <a:lstStyle/>
          <a:p>
            <a:pPr marL="0" indent="0">
              <a:lnSpc>
                <a:spcPts val="4374"/>
              </a:lnSpc>
              <a:buNone/>
            </a:pPr>
            <a:endParaRPr lang="en-US" sz="3600" dirty="0">
              <a:solidFill>
                <a:schemeClr val="bg1"/>
              </a:solidFill>
            </a:endParaRPr>
          </a:p>
        </p:txBody>
      </p:sp>
      <p:sp>
        <p:nvSpPr>
          <p:cNvPr id="5" name="Text 2"/>
          <p:cNvSpPr/>
          <p:nvPr/>
        </p:nvSpPr>
        <p:spPr>
          <a:xfrm>
            <a:off x="1017271" y="2767608"/>
            <a:ext cx="12332970" cy="4376142"/>
          </a:xfrm>
          <a:prstGeom prst="rect">
            <a:avLst/>
          </a:prstGeom>
          <a:noFill/>
          <a:ln/>
        </p:spPr>
        <p:txBody>
          <a:bodyPr wrap="square" rtlCol="0" anchor="t"/>
          <a:lstStyle/>
          <a:p>
            <a:pPr marL="0" indent="0">
              <a:lnSpc>
                <a:spcPts val="2734"/>
              </a:lnSpc>
              <a:buNone/>
            </a:pPr>
            <a:endParaRPr lang="en-US" sz="2400" dirty="0"/>
          </a:p>
        </p:txBody>
      </p:sp>
      <p:sp>
        <p:nvSpPr>
          <p:cNvPr id="8" name="TextBox 7">
            <a:extLst>
              <a:ext uri="{FF2B5EF4-FFF2-40B4-BE49-F238E27FC236}">
                <a16:creationId xmlns:a16="http://schemas.microsoft.com/office/drawing/2014/main" id="{A32C5E65-9222-2610-DF84-0C9E31BDB6AA}"/>
              </a:ext>
            </a:extLst>
          </p:cNvPr>
          <p:cNvSpPr txBox="1"/>
          <p:nvPr/>
        </p:nvSpPr>
        <p:spPr>
          <a:xfrm>
            <a:off x="333197" y="277279"/>
            <a:ext cx="14025898" cy="7140416"/>
          </a:xfrm>
          <a:prstGeom prst="rect">
            <a:avLst/>
          </a:prstGeom>
          <a:noFill/>
        </p:spPr>
        <p:txBody>
          <a:bodyPr wrap="square" rtlCol="0">
            <a:spAutoFit/>
          </a:bodyPr>
          <a:lstStyle/>
          <a:p>
            <a:pPr marL="285750" lvl="0" indent="-285750" algn="just">
              <a:spcBef>
                <a:spcPts val="600"/>
              </a:spcBef>
              <a:buFont typeface="Arial" pitchFamily="34" charset="0"/>
              <a:buChar char="•"/>
            </a:pPr>
            <a:r>
              <a:rPr lang="en-US" sz="3000" b="1" dirty="0">
                <a:solidFill>
                  <a:schemeClr val="bg1"/>
                </a:solidFill>
                <a:latin typeface="Lora" pitchFamily="2" charset="0"/>
                <a:ea typeface="Raleway"/>
                <a:cs typeface="Raleway"/>
                <a:sym typeface="Raleway"/>
              </a:rPr>
              <a:t>Tools</a:t>
            </a:r>
          </a:p>
          <a:p>
            <a:pPr lvl="1" algn="just">
              <a:spcBef>
                <a:spcPts val="600"/>
              </a:spcBef>
            </a:pPr>
            <a:r>
              <a:rPr lang="en-US" sz="2800" dirty="0">
                <a:solidFill>
                  <a:schemeClr val="bg1"/>
                </a:solidFill>
                <a:latin typeface="Lora" pitchFamily="2" charset="0"/>
                <a:ea typeface="Raleway"/>
                <a:cs typeface="Raleway"/>
                <a:sym typeface="Raleway"/>
              </a:rPr>
              <a:t>	</a:t>
            </a:r>
            <a:r>
              <a:rPr lang="en-US" sz="2800" dirty="0">
                <a:solidFill>
                  <a:srgbClr val="6EB9FC"/>
                </a:solidFill>
                <a:latin typeface="Lora" pitchFamily="2" charset="0"/>
                <a:ea typeface="Raleway"/>
                <a:cs typeface="Raleway"/>
                <a:sym typeface="Raleway"/>
              </a:rPr>
              <a:t>1- Python         2- Google Colab     3- Flutter         4- Dart</a:t>
            </a:r>
          </a:p>
          <a:p>
            <a:pPr lvl="1" algn="just">
              <a:spcBef>
                <a:spcPts val="600"/>
              </a:spcBef>
            </a:pPr>
            <a:r>
              <a:rPr lang="en-US" sz="2800" dirty="0">
                <a:solidFill>
                  <a:srgbClr val="6EB9FC"/>
                </a:solidFill>
                <a:latin typeface="Lora" pitchFamily="2" charset="0"/>
                <a:ea typeface="Raleway"/>
                <a:cs typeface="Raleway"/>
                <a:sym typeface="Raleway"/>
              </a:rPr>
              <a:t>     5- Flask            6- Postman             7- Render         8- VS code</a:t>
            </a:r>
          </a:p>
          <a:p>
            <a:pPr lvl="1" algn="just">
              <a:spcBef>
                <a:spcPts val="600"/>
              </a:spcBef>
            </a:pPr>
            <a:r>
              <a:rPr lang="en-US" sz="2800" dirty="0">
                <a:solidFill>
                  <a:srgbClr val="6EB9FC"/>
                </a:solidFill>
                <a:latin typeface="Lora" pitchFamily="2" charset="0"/>
                <a:ea typeface="Raleway"/>
                <a:cs typeface="Raleway"/>
                <a:sym typeface="Raleway"/>
              </a:rPr>
              <a:t>	9- Android Studio</a:t>
            </a:r>
          </a:p>
          <a:p>
            <a:pPr lvl="1" algn="just">
              <a:spcBef>
                <a:spcPts val="600"/>
              </a:spcBef>
            </a:pPr>
            <a:endParaRPr lang="en-US" sz="2800" dirty="0">
              <a:solidFill>
                <a:srgbClr val="6EB9FC"/>
              </a:solidFill>
              <a:latin typeface="Lora" pitchFamily="2" charset="0"/>
              <a:ea typeface="Raleway"/>
              <a:cs typeface="Raleway"/>
              <a:sym typeface="Raleway"/>
            </a:endParaRPr>
          </a:p>
          <a:p>
            <a:pPr marL="457200" indent="-457200" algn="just">
              <a:spcBef>
                <a:spcPts val="600"/>
              </a:spcBef>
              <a:buFont typeface="Arial" panose="020B0604020202020204" pitchFamily="34" charset="0"/>
              <a:buChar char="•"/>
            </a:pPr>
            <a:r>
              <a:rPr lang="en-US" sz="3000" b="1" dirty="0">
                <a:solidFill>
                  <a:schemeClr val="bg1"/>
                </a:solidFill>
                <a:latin typeface="Lora" pitchFamily="2" charset="0"/>
                <a:ea typeface="Raleway"/>
                <a:cs typeface="Raleway"/>
                <a:sym typeface="Raleway"/>
              </a:rPr>
              <a:t>Libraries</a:t>
            </a:r>
          </a:p>
          <a:p>
            <a:pPr lvl="1" algn="just">
              <a:spcBef>
                <a:spcPts val="600"/>
              </a:spcBef>
            </a:pPr>
            <a:r>
              <a:rPr lang="en-US" sz="2800" dirty="0">
                <a:solidFill>
                  <a:srgbClr val="6EB9FC"/>
                </a:solidFill>
                <a:latin typeface="Lora" pitchFamily="2" charset="0"/>
                <a:ea typeface="Raleway"/>
                <a:cs typeface="Raleway"/>
                <a:sym typeface="Raleway"/>
              </a:rPr>
              <a:t>     1- NumPy   2- pandas     3- Matplotlib   4- Seaborn  5- Sklearn    6- NLTK         	7- string     8- firebase_auth      9- google_maps_flutter   10- geolocator </a:t>
            </a:r>
            <a:r>
              <a:rPr lang="en-US" sz="2800" dirty="0">
                <a:solidFill>
                  <a:schemeClr val="bg1"/>
                </a:solidFill>
                <a:latin typeface="Lora" pitchFamily="2" charset="0"/>
                <a:ea typeface="Raleway"/>
                <a:cs typeface="Raleway"/>
                <a:sym typeface="Raleway"/>
              </a:rPr>
              <a:t>   </a:t>
            </a:r>
          </a:p>
          <a:p>
            <a:pPr lvl="0" algn="just">
              <a:spcBef>
                <a:spcPts val="600"/>
              </a:spcBef>
            </a:pPr>
            <a:r>
              <a:rPr lang="en-US" sz="2800" dirty="0">
                <a:solidFill>
                  <a:schemeClr val="bg1"/>
                </a:solidFill>
                <a:latin typeface="Lora" pitchFamily="2" charset="0"/>
                <a:ea typeface="Raleway"/>
                <a:cs typeface="Raleway"/>
                <a:sym typeface="Raleway"/>
              </a:rPr>
              <a:t>	</a:t>
            </a:r>
            <a:r>
              <a:rPr lang="en-US" sz="2800" dirty="0">
                <a:solidFill>
                  <a:srgbClr val="6EB9FC"/>
                </a:solidFill>
                <a:latin typeface="Lora" pitchFamily="2" charset="0"/>
                <a:ea typeface="Raleway"/>
                <a:cs typeface="Raleway"/>
                <a:sym typeface="Raleway"/>
              </a:rPr>
              <a:t>11- flutter_localizations  12- shared_preferences  13- </a:t>
            </a:r>
            <a:r>
              <a:rPr lang="en-US" sz="2800" dirty="0" err="1">
                <a:solidFill>
                  <a:srgbClr val="6EB9FC"/>
                </a:solidFill>
                <a:latin typeface="Lora" pitchFamily="2" charset="0"/>
                <a:ea typeface="Raleway"/>
                <a:cs typeface="Raleway"/>
                <a:sym typeface="Raleway"/>
              </a:rPr>
              <a:t>speech_to_text</a:t>
            </a:r>
            <a:endParaRPr lang="en-US" sz="2800" dirty="0">
              <a:solidFill>
                <a:srgbClr val="6EB9FC"/>
              </a:solidFill>
              <a:latin typeface="Lora" pitchFamily="2" charset="0"/>
              <a:ea typeface="Raleway"/>
              <a:cs typeface="Raleway"/>
              <a:sym typeface="Raleway"/>
            </a:endParaRPr>
          </a:p>
          <a:p>
            <a:pPr lvl="0" algn="just">
              <a:spcBef>
                <a:spcPts val="600"/>
              </a:spcBef>
            </a:pPr>
            <a:r>
              <a:rPr lang="en-US" sz="2800" dirty="0">
                <a:solidFill>
                  <a:srgbClr val="6EB9FC"/>
                </a:solidFill>
                <a:latin typeface="Lora" pitchFamily="2" charset="0"/>
                <a:ea typeface="Raleway"/>
                <a:cs typeface="Raleway"/>
                <a:sym typeface="Raleway"/>
              </a:rPr>
              <a:t>	14- </a:t>
            </a:r>
            <a:r>
              <a:rPr lang="en-US" sz="2800" dirty="0" err="1">
                <a:solidFill>
                  <a:srgbClr val="6EB9FC"/>
                </a:solidFill>
                <a:latin typeface="Lora" pitchFamily="2" charset="0"/>
                <a:ea typeface="Raleway"/>
                <a:cs typeface="Raleway"/>
                <a:sym typeface="Raleway"/>
              </a:rPr>
              <a:t>flutter_tts</a:t>
            </a:r>
            <a:r>
              <a:rPr lang="en-US" sz="2800" dirty="0">
                <a:solidFill>
                  <a:srgbClr val="6EB9FC"/>
                </a:solidFill>
                <a:latin typeface="Lora" pitchFamily="2" charset="0"/>
                <a:ea typeface="Raleway"/>
                <a:cs typeface="Raleway"/>
                <a:sym typeface="Raleway"/>
              </a:rPr>
              <a:t> </a:t>
            </a:r>
          </a:p>
          <a:p>
            <a:pPr lvl="0" algn="just">
              <a:spcBef>
                <a:spcPts val="600"/>
              </a:spcBef>
            </a:pPr>
            <a:endParaRPr lang="en-US" sz="2800" dirty="0">
              <a:solidFill>
                <a:srgbClr val="6EB9FC"/>
              </a:solidFill>
              <a:latin typeface="Lora" pitchFamily="2" charset="0"/>
              <a:ea typeface="Raleway"/>
              <a:cs typeface="Raleway"/>
              <a:sym typeface="Raleway"/>
            </a:endParaRPr>
          </a:p>
          <a:p>
            <a:pPr marL="285750" lvl="0" indent="-285750" algn="just">
              <a:spcBef>
                <a:spcPts val="600"/>
              </a:spcBef>
              <a:buFont typeface="Arial" pitchFamily="34" charset="0"/>
              <a:buChar char="•"/>
            </a:pPr>
            <a:r>
              <a:rPr lang="en-US" sz="3000" b="1" dirty="0">
                <a:solidFill>
                  <a:schemeClr val="bg1"/>
                </a:solidFill>
                <a:latin typeface="Lora" pitchFamily="2" charset="0"/>
                <a:ea typeface="Raleway"/>
                <a:cs typeface="Raleway"/>
                <a:sym typeface="Raleway"/>
              </a:rPr>
              <a:t>Machine learning Algorithms</a:t>
            </a:r>
          </a:p>
          <a:p>
            <a:pPr lvl="0" algn="just">
              <a:spcBef>
                <a:spcPts val="600"/>
              </a:spcBef>
            </a:pPr>
            <a:r>
              <a:rPr lang="en-US" sz="2800" dirty="0">
                <a:solidFill>
                  <a:schemeClr val="bg1"/>
                </a:solidFill>
                <a:latin typeface="Lora" pitchFamily="2" charset="0"/>
                <a:ea typeface="Raleway"/>
                <a:cs typeface="Raleway"/>
                <a:sym typeface="Raleway"/>
              </a:rPr>
              <a:t>	</a:t>
            </a:r>
            <a:r>
              <a:rPr lang="en-US" sz="2800" dirty="0">
                <a:solidFill>
                  <a:srgbClr val="6EB9FC"/>
                </a:solidFill>
                <a:latin typeface="Lora" pitchFamily="2" charset="0"/>
                <a:ea typeface="Raleway"/>
                <a:cs typeface="Raleway"/>
                <a:sym typeface="Raleway"/>
              </a:rPr>
              <a:t>1. Decision Tree.      	 3. Support Vector Machine (SVM).</a:t>
            </a:r>
          </a:p>
          <a:p>
            <a:pPr lvl="0" algn="just">
              <a:spcBef>
                <a:spcPts val="600"/>
              </a:spcBef>
            </a:pPr>
            <a:r>
              <a:rPr lang="en-US" sz="2800" dirty="0">
                <a:solidFill>
                  <a:srgbClr val="6EB9FC"/>
                </a:solidFill>
                <a:latin typeface="Lora" pitchFamily="2" charset="0"/>
                <a:ea typeface="Raleway"/>
                <a:cs typeface="Raleway"/>
                <a:sym typeface="Raleway"/>
              </a:rPr>
              <a:t>	2. Random Forest.        4. K-Nearest Neighbor (KNN). </a:t>
            </a:r>
          </a:p>
        </p:txBody>
      </p:sp>
    </p:spTree>
    <p:extLst>
      <p:ext uri="{BB962C8B-B14F-4D97-AF65-F5344CB8AC3E}">
        <p14:creationId xmlns:p14="http://schemas.microsoft.com/office/powerpoint/2010/main" val="1633500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59655-81E5-FE1F-E38F-334A5CE2CD8D}"/>
            </a:ext>
          </a:extLst>
        </p:cNvPr>
        <p:cNvGrpSpPr/>
        <p:nvPr/>
      </p:nvGrpSpPr>
      <p:grpSpPr>
        <a:xfrm>
          <a:off x="0" y="0"/>
          <a:ext cx="0" cy="0"/>
          <a:chOff x="0" y="0"/>
          <a:chExt cx="0" cy="0"/>
        </a:xfrm>
      </p:grpSpPr>
      <p:sp>
        <p:nvSpPr>
          <p:cNvPr id="3" name="Shape 0">
            <a:extLst>
              <a:ext uri="{FF2B5EF4-FFF2-40B4-BE49-F238E27FC236}">
                <a16:creationId xmlns:a16="http://schemas.microsoft.com/office/drawing/2014/main" id="{7A0DFF34-F902-1108-DADE-699A28D71D44}"/>
              </a:ext>
            </a:extLst>
          </p:cNvPr>
          <p:cNvSpPr/>
          <p:nvPr/>
        </p:nvSpPr>
        <p:spPr>
          <a:xfrm>
            <a:off x="0" y="0"/>
            <a:ext cx="14630400" cy="8229600"/>
          </a:xfrm>
          <a:prstGeom prst="roundRect">
            <a:avLst>
              <a:gd name="adj" fmla="val 246"/>
            </a:avLst>
          </a:prstGeom>
          <a:solidFill>
            <a:srgbClr val="252833"/>
          </a:solidFill>
          <a:ln/>
        </p:spPr>
        <p:txBody>
          <a:bodyPr/>
          <a:lstStyle/>
          <a:p>
            <a:endParaRPr lang="en-US" dirty="0"/>
          </a:p>
        </p:txBody>
      </p:sp>
      <p:sp>
        <p:nvSpPr>
          <p:cNvPr id="4" name="Text 1">
            <a:extLst>
              <a:ext uri="{FF2B5EF4-FFF2-40B4-BE49-F238E27FC236}">
                <a16:creationId xmlns:a16="http://schemas.microsoft.com/office/drawing/2014/main" id="{81061CA1-6166-490F-E894-DDE1F6EF63C9}"/>
              </a:ext>
            </a:extLst>
          </p:cNvPr>
          <p:cNvSpPr/>
          <p:nvPr/>
        </p:nvSpPr>
        <p:spPr>
          <a:xfrm>
            <a:off x="1143001" y="1990011"/>
            <a:ext cx="4760476" cy="555427"/>
          </a:xfrm>
          <a:prstGeom prst="rect">
            <a:avLst/>
          </a:prstGeom>
          <a:noFill/>
          <a:ln/>
        </p:spPr>
        <p:txBody>
          <a:bodyPr wrap="none" rtlCol="0" anchor="t"/>
          <a:lstStyle/>
          <a:p>
            <a:pPr marL="0" indent="0">
              <a:lnSpc>
                <a:spcPts val="4374"/>
              </a:lnSpc>
              <a:buNone/>
            </a:pPr>
            <a:endParaRPr lang="en-US" sz="3600" dirty="0">
              <a:solidFill>
                <a:schemeClr val="bg1"/>
              </a:solidFill>
            </a:endParaRPr>
          </a:p>
        </p:txBody>
      </p:sp>
      <p:sp>
        <p:nvSpPr>
          <p:cNvPr id="5" name="Text 2">
            <a:extLst>
              <a:ext uri="{FF2B5EF4-FFF2-40B4-BE49-F238E27FC236}">
                <a16:creationId xmlns:a16="http://schemas.microsoft.com/office/drawing/2014/main" id="{2D9F197D-2852-DFD5-476E-678F394631BB}"/>
              </a:ext>
            </a:extLst>
          </p:cNvPr>
          <p:cNvSpPr/>
          <p:nvPr/>
        </p:nvSpPr>
        <p:spPr>
          <a:xfrm>
            <a:off x="1017271" y="2767608"/>
            <a:ext cx="12332970" cy="4376142"/>
          </a:xfrm>
          <a:prstGeom prst="rect">
            <a:avLst/>
          </a:prstGeom>
          <a:noFill/>
          <a:ln/>
        </p:spPr>
        <p:txBody>
          <a:bodyPr wrap="square" rtlCol="0" anchor="t"/>
          <a:lstStyle/>
          <a:p>
            <a:pPr marL="0" indent="0">
              <a:lnSpc>
                <a:spcPts val="2734"/>
              </a:lnSpc>
              <a:buNone/>
            </a:pPr>
            <a:endParaRPr lang="en-US" sz="2400" dirty="0"/>
          </a:p>
        </p:txBody>
      </p:sp>
      <p:sp>
        <p:nvSpPr>
          <p:cNvPr id="8" name="TextBox 7">
            <a:extLst>
              <a:ext uri="{FF2B5EF4-FFF2-40B4-BE49-F238E27FC236}">
                <a16:creationId xmlns:a16="http://schemas.microsoft.com/office/drawing/2014/main" id="{AF472347-5C34-9717-8C3D-1DE3A34B4DD3}"/>
              </a:ext>
            </a:extLst>
          </p:cNvPr>
          <p:cNvSpPr txBox="1"/>
          <p:nvPr/>
        </p:nvSpPr>
        <p:spPr>
          <a:xfrm>
            <a:off x="1322026" y="460589"/>
            <a:ext cx="11723460" cy="800219"/>
          </a:xfrm>
          <a:prstGeom prst="rect">
            <a:avLst/>
          </a:prstGeom>
          <a:noFill/>
        </p:spPr>
        <p:txBody>
          <a:bodyPr wrap="square" rtlCol="0">
            <a:spAutoFit/>
          </a:bodyPr>
          <a:lstStyle/>
          <a:p>
            <a:pPr lvl="0">
              <a:spcBef>
                <a:spcPts val="600"/>
              </a:spcBef>
            </a:pPr>
            <a:r>
              <a:rPr lang="en-US" sz="2800" dirty="0">
                <a:solidFill>
                  <a:srgbClr val="6EB9FC"/>
                </a:solidFill>
                <a:latin typeface="+mn-lt"/>
                <a:ea typeface="Raleway"/>
                <a:cs typeface="Raleway"/>
                <a:sym typeface="Raleway"/>
              </a:rPr>
              <a:t>	</a:t>
            </a:r>
          </a:p>
          <a:p>
            <a:endParaRPr lang="en-US" dirty="0"/>
          </a:p>
        </p:txBody>
      </p:sp>
      <p:sp>
        <p:nvSpPr>
          <p:cNvPr id="7" name="TextBox 6">
            <a:extLst>
              <a:ext uri="{FF2B5EF4-FFF2-40B4-BE49-F238E27FC236}">
                <a16:creationId xmlns:a16="http://schemas.microsoft.com/office/drawing/2014/main" id="{32AEB750-9F05-D940-57A8-27BCFF4FE998}"/>
              </a:ext>
            </a:extLst>
          </p:cNvPr>
          <p:cNvSpPr txBox="1"/>
          <p:nvPr/>
        </p:nvSpPr>
        <p:spPr>
          <a:xfrm>
            <a:off x="2933132" y="7025539"/>
            <a:ext cx="1180214" cy="461665"/>
          </a:xfrm>
          <a:prstGeom prst="rect">
            <a:avLst/>
          </a:prstGeom>
          <a:noFill/>
        </p:spPr>
        <p:txBody>
          <a:bodyPr wrap="square" rtlCol="0">
            <a:spAutoFit/>
          </a:bodyPr>
          <a:lstStyle/>
          <a:p>
            <a:r>
              <a:rPr lang="en-US" sz="2400" dirty="0">
                <a:solidFill>
                  <a:schemeClr val="bg1"/>
                </a:solidFill>
              </a:rPr>
              <a:t>Fig. 8</a:t>
            </a:r>
          </a:p>
        </p:txBody>
      </p:sp>
      <p:pic>
        <p:nvPicPr>
          <p:cNvPr id="6" name="Picture 5" descr="A screenshot of a computer program&#10;&#10;Description automatically generated">
            <a:extLst>
              <a:ext uri="{FF2B5EF4-FFF2-40B4-BE49-F238E27FC236}">
                <a16:creationId xmlns:a16="http://schemas.microsoft.com/office/drawing/2014/main" id="{CD2955AA-E19E-2F11-3721-4EDCDAC61C0D}"/>
              </a:ext>
            </a:extLst>
          </p:cNvPr>
          <p:cNvPicPr>
            <a:picLocks noChangeAspect="1"/>
          </p:cNvPicPr>
          <p:nvPr/>
        </p:nvPicPr>
        <p:blipFill>
          <a:blip r:embed="rId3"/>
          <a:stretch>
            <a:fillRect/>
          </a:stretch>
        </p:blipFill>
        <p:spPr>
          <a:xfrm>
            <a:off x="685801" y="642257"/>
            <a:ext cx="6259286" cy="6041571"/>
          </a:xfrm>
          <a:prstGeom prst="rect">
            <a:avLst/>
          </a:prstGeom>
        </p:spPr>
      </p:pic>
      <p:sp>
        <p:nvSpPr>
          <p:cNvPr id="11" name="TextBox 10">
            <a:extLst>
              <a:ext uri="{FF2B5EF4-FFF2-40B4-BE49-F238E27FC236}">
                <a16:creationId xmlns:a16="http://schemas.microsoft.com/office/drawing/2014/main" id="{5EB530CB-AD65-4717-6397-38B86CF47E51}"/>
              </a:ext>
            </a:extLst>
          </p:cNvPr>
          <p:cNvSpPr txBox="1"/>
          <p:nvPr/>
        </p:nvSpPr>
        <p:spPr>
          <a:xfrm>
            <a:off x="10738189" y="6988840"/>
            <a:ext cx="1180214" cy="461665"/>
          </a:xfrm>
          <a:prstGeom prst="rect">
            <a:avLst/>
          </a:prstGeom>
          <a:noFill/>
        </p:spPr>
        <p:txBody>
          <a:bodyPr wrap="square" rtlCol="0">
            <a:spAutoFit/>
          </a:bodyPr>
          <a:lstStyle/>
          <a:p>
            <a:r>
              <a:rPr lang="en-US" sz="2400" dirty="0">
                <a:solidFill>
                  <a:schemeClr val="bg1"/>
                </a:solidFill>
              </a:rPr>
              <a:t>Fig. 9</a:t>
            </a:r>
          </a:p>
        </p:txBody>
      </p:sp>
      <p:pic>
        <p:nvPicPr>
          <p:cNvPr id="13" name="Picture 12" descr="A screen shot of a computer code">
            <a:extLst>
              <a:ext uri="{FF2B5EF4-FFF2-40B4-BE49-F238E27FC236}">
                <a16:creationId xmlns:a16="http://schemas.microsoft.com/office/drawing/2014/main" id="{13EFCB87-8CF5-B5F0-80E5-B00A3FD708AA}"/>
              </a:ext>
            </a:extLst>
          </p:cNvPr>
          <p:cNvPicPr>
            <a:picLocks noChangeAspect="1"/>
          </p:cNvPicPr>
          <p:nvPr/>
        </p:nvPicPr>
        <p:blipFill>
          <a:blip r:embed="rId4"/>
          <a:stretch>
            <a:fillRect/>
          </a:stretch>
        </p:blipFill>
        <p:spPr>
          <a:xfrm>
            <a:off x="7744618" y="1314149"/>
            <a:ext cx="6259286" cy="4972251"/>
          </a:xfrm>
          <a:prstGeom prst="rect">
            <a:avLst/>
          </a:prstGeom>
        </p:spPr>
      </p:pic>
      <p:cxnSp>
        <p:nvCxnSpPr>
          <p:cNvPr id="14" name="Straight Connector 13">
            <a:extLst>
              <a:ext uri="{FF2B5EF4-FFF2-40B4-BE49-F238E27FC236}">
                <a16:creationId xmlns:a16="http://schemas.microsoft.com/office/drawing/2014/main" id="{44E47BD5-7436-9116-5335-5245D8465819}"/>
              </a:ext>
            </a:extLst>
          </p:cNvPr>
          <p:cNvCxnSpPr>
            <a:cxnSpLocks/>
          </p:cNvCxnSpPr>
          <p:nvPr/>
        </p:nvCxnSpPr>
        <p:spPr>
          <a:xfrm>
            <a:off x="7315200" y="1630022"/>
            <a:ext cx="0" cy="4492800"/>
          </a:xfrm>
          <a:prstGeom prst="line">
            <a:avLst/>
          </a:prstGeom>
          <a:ln w="76200">
            <a:solidFill>
              <a:schemeClr val="accent2"/>
            </a:solidFill>
            <a:prstDash val="sys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101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0" y="0"/>
            <a:ext cx="3123344" cy="8229600"/>
          </a:xfrm>
          <a:prstGeom prst="rect">
            <a:avLst/>
          </a:prstGeom>
        </p:spPr>
      </p:pic>
      <p:sp>
        <p:nvSpPr>
          <p:cNvPr id="5" name="Text 1"/>
          <p:cNvSpPr/>
          <p:nvPr/>
        </p:nvSpPr>
        <p:spPr>
          <a:xfrm>
            <a:off x="5753529" y="3345745"/>
            <a:ext cx="3626777"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09</a:t>
            </a:r>
            <a:endParaRPr lang="en-US" sz="4400" dirty="0">
              <a:solidFill>
                <a:schemeClr val="bg1"/>
              </a:solidFill>
            </a:endParaRPr>
          </a:p>
        </p:txBody>
      </p:sp>
      <p:sp>
        <p:nvSpPr>
          <p:cNvPr id="6" name="Text 2"/>
          <p:cNvSpPr/>
          <p:nvPr/>
        </p:nvSpPr>
        <p:spPr>
          <a:xfrm>
            <a:off x="5335675" y="4189484"/>
            <a:ext cx="7938536" cy="772934"/>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Conclusion and Future Scope</a:t>
            </a:r>
            <a:endParaRPr lang="en-US" sz="4400" dirty="0">
              <a:solidFill>
                <a:srgbClr val="6EB9FC"/>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a:p>
        </p:txBody>
      </p:sp>
      <p:sp>
        <p:nvSpPr>
          <p:cNvPr id="4" name="Text 1"/>
          <p:cNvSpPr/>
          <p:nvPr/>
        </p:nvSpPr>
        <p:spPr>
          <a:xfrm>
            <a:off x="783771" y="446248"/>
            <a:ext cx="2709666" cy="894303"/>
          </a:xfrm>
          <a:prstGeom prst="rect">
            <a:avLst/>
          </a:prstGeom>
          <a:noFill/>
          <a:ln/>
        </p:spPr>
        <p:txBody>
          <a:bodyPr wrap="none" rtlCol="0" anchor="t"/>
          <a:lstStyle/>
          <a:p>
            <a:pPr marL="0" indent="0">
              <a:lnSpc>
                <a:spcPts val="4374"/>
              </a:lnSpc>
              <a:buNone/>
            </a:pPr>
            <a:r>
              <a:rPr lang="en-US" sz="3600" dirty="0">
                <a:solidFill>
                  <a:schemeClr val="bg1"/>
                </a:solidFill>
                <a:latin typeface="Lora" pitchFamily="2" charset="0"/>
                <a:ea typeface="Lora" pitchFamily="34" charset="-122"/>
                <a:cs typeface="Lora" pitchFamily="34" charset="-120"/>
              </a:rPr>
              <a:t>Conclusion :</a:t>
            </a:r>
            <a:endParaRPr lang="en-US" sz="3600" dirty="0">
              <a:solidFill>
                <a:schemeClr val="bg1"/>
              </a:solidFill>
              <a:latin typeface="Lora" pitchFamily="2" charset="0"/>
            </a:endParaRPr>
          </a:p>
        </p:txBody>
      </p:sp>
      <p:sp>
        <p:nvSpPr>
          <p:cNvPr id="5" name="Text 2"/>
          <p:cNvSpPr/>
          <p:nvPr/>
        </p:nvSpPr>
        <p:spPr>
          <a:xfrm>
            <a:off x="783771" y="1170474"/>
            <a:ext cx="13312373" cy="6329661"/>
          </a:xfrm>
          <a:prstGeom prst="rect">
            <a:avLst/>
          </a:prstGeom>
          <a:noFill/>
          <a:ln/>
        </p:spPr>
        <p:txBody>
          <a:bodyPr wrap="square" rtlCol="0" anchor="t"/>
          <a:lstStyle/>
          <a:p>
            <a:pPr marL="457200" indent="-457200" algn="just">
              <a:lnSpc>
                <a:spcPct val="150000"/>
              </a:lnSpc>
              <a:buFont typeface="Wingdings" panose="05000000000000000000" pitchFamily="2" charset="2"/>
              <a:buChar char="v"/>
            </a:pPr>
            <a:r>
              <a:rPr lang="en-US" sz="2800" dirty="0">
                <a:solidFill>
                  <a:srgbClr val="6EB9FC"/>
                </a:solidFill>
                <a:latin typeface="Lora" pitchFamily="2" charset="0"/>
                <a:ea typeface="Lora" pitchFamily="34" charset="-122"/>
                <a:cs typeface="Lora" pitchFamily="34" charset="-120"/>
              </a:rPr>
              <a:t>At last, we managed to develop a healthcare chatbot application that interacts with the patient providing initial disease classification and some precautions using usability techniques.</a:t>
            </a:r>
          </a:p>
          <a:p>
            <a:pPr marL="457200" indent="-457200" algn="just">
              <a:lnSpc>
                <a:spcPct val="150000"/>
              </a:lnSpc>
              <a:buFont typeface="Arial" panose="020B0604020202020204" pitchFamily="34" charset="0"/>
              <a:buChar char="•"/>
            </a:pPr>
            <a:r>
              <a:rPr lang="en-US" sz="2800" dirty="0">
                <a:solidFill>
                  <a:srgbClr val="6EB9FC"/>
                </a:solidFill>
                <a:latin typeface="Lora" pitchFamily="2" charset="0"/>
                <a:ea typeface="Lora" pitchFamily="34" charset="-122"/>
                <a:cs typeface="Lora" pitchFamily="34" charset="-120"/>
              </a:rPr>
              <a:t>We used </a:t>
            </a:r>
            <a:r>
              <a:rPr lang="en-US" sz="2800" dirty="0">
                <a:solidFill>
                  <a:schemeClr val="bg1"/>
                </a:solidFill>
                <a:latin typeface="Lora" pitchFamily="2" charset="0"/>
                <a:ea typeface="Lora" pitchFamily="34" charset="-122"/>
                <a:cs typeface="Lora" pitchFamily="34" charset="-120"/>
              </a:rPr>
              <a:t>NLP</a:t>
            </a:r>
            <a:r>
              <a:rPr lang="en-US" sz="2800" dirty="0">
                <a:solidFill>
                  <a:srgbClr val="6EB9FC"/>
                </a:solidFill>
                <a:latin typeface="Lora" pitchFamily="2" charset="0"/>
                <a:ea typeface="Lora" pitchFamily="34" charset="-122"/>
                <a:cs typeface="Lora" pitchFamily="34" charset="-120"/>
              </a:rPr>
              <a:t>, Supervised </a:t>
            </a:r>
            <a:r>
              <a:rPr lang="en-US" sz="2800" dirty="0">
                <a:solidFill>
                  <a:schemeClr val="bg1"/>
                </a:solidFill>
                <a:latin typeface="Lora" pitchFamily="2" charset="0"/>
                <a:ea typeface="Lora" pitchFamily="34" charset="-122"/>
                <a:cs typeface="Lora" pitchFamily="34" charset="-120"/>
              </a:rPr>
              <a:t>ML</a:t>
            </a:r>
            <a:r>
              <a:rPr lang="en-US" sz="2800" dirty="0">
                <a:solidFill>
                  <a:srgbClr val="6EB9FC"/>
                </a:solidFill>
                <a:latin typeface="Lora" pitchFamily="2" charset="0"/>
                <a:ea typeface="Lora" pitchFamily="34" charset="-122"/>
                <a:cs typeface="Lora" pitchFamily="34" charset="-120"/>
              </a:rPr>
              <a:t> algorithms to predict disease from user symptoms input.</a:t>
            </a:r>
          </a:p>
          <a:p>
            <a:pPr marL="457200" indent="-457200" algn="just">
              <a:lnSpc>
                <a:spcPct val="150000"/>
              </a:lnSpc>
              <a:buFont typeface="Arial" panose="020B0604020202020204" pitchFamily="34" charset="0"/>
              <a:buChar char="•"/>
            </a:pPr>
            <a:r>
              <a:rPr lang="en-US" sz="2800" dirty="0">
                <a:solidFill>
                  <a:srgbClr val="6EB9FC"/>
                </a:solidFill>
                <a:latin typeface="Lora" pitchFamily="2" charset="0"/>
                <a:ea typeface="Lora" pitchFamily="34" charset="-122"/>
                <a:cs typeface="Lora" pitchFamily="34" charset="-120"/>
              </a:rPr>
              <a:t>In </a:t>
            </a:r>
            <a:r>
              <a:rPr lang="en-US" sz="2800" dirty="0">
                <a:solidFill>
                  <a:schemeClr val="bg1"/>
                </a:solidFill>
                <a:latin typeface="Lora" pitchFamily="2" charset="0"/>
                <a:ea typeface="Lora" pitchFamily="34" charset="-122"/>
                <a:cs typeface="Lora" pitchFamily="34" charset="-120"/>
              </a:rPr>
              <a:t>Flutter</a:t>
            </a:r>
            <a:r>
              <a:rPr lang="en-US" sz="2800" dirty="0">
                <a:solidFill>
                  <a:srgbClr val="6EB9FC"/>
                </a:solidFill>
                <a:latin typeface="Lora" pitchFamily="2" charset="0"/>
                <a:ea typeface="Lora" pitchFamily="34" charset="-122"/>
                <a:cs typeface="Lora" pitchFamily="34" charset="-120"/>
              </a:rPr>
              <a:t> Application, we made Voice Record, google Map, Listen button, Precautions button and Support for GUI and Conversation in both Arabic and English, to ensure usability technique between chatbot and patient.</a:t>
            </a:r>
          </a:p>
          <a:p>
            <a:pPr marL="457200" indent="-457200" algn="just">
              <a:lnSpc>
                <a:spcPct val="150000"/>
              </a:lnSpc>
              <a:buFont typeface="Arial" panose="020B0604020202020204" pitchFamily="34" charset="0"/>
              <a:buChar char="•"/>
            </a:pPr>
            <a:r>
              <a:rPr lang="en-US" sz="2800" dirty="0">
                <a:solidFill>
                  <a:srgbClr val="6EB9FC"/>
                </a:solidFill>
                <a:latin typeface="Lora" pitchFamily="2" charset="0"/>
                <a:ea typeface="Lora" pitchFamily="34" charset="-122"/>
                <a:cs typeface="Lora" pitchFamily="34" charset="-120"/>
              </a:rPr>
              <a:t>We connected our ML model and Flutter mobile application using a micro web framework (</a:t>
            </a:r>
            <a:r>
              <a:rPr lang="en-US" sz="2800" dirty="0">
                <a:solidFill>
                  <a:schemeClr val="bg1"/>
                </a:solidFill>
                <a:latin typeface="Lora" pitchFamily="2" charset="0"/>
                <a:ea typeface="Lora" pitchFamily="34" charset="-122"/>
                <a:cs typeface="Lora" pitchFamily="34" charset="-120"/>
              </a:rPr>
              <a:t>Flask</a:t>
            </a:r>
            <a:r>
              <a:rPr lang="en-US" sz="2800" dirty="0">
                <a:solidFill>
                  <a:srgbClr val="6EB9FC"/>
                </a:solidFill>
                <a:latin typeface="Lora" pitchFamily="2" charset="0"/>
                <a:ea typeface="Lora" pitchFamily="34" charset="-122"/>
                <a:cs typeface="Lora" pitchFamily="34" charset="-120"/>
              </a:rPr>
              <a:t>).</a:t>
            </a:r>
          </a:p>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Tree>
    <p:extLst>
      <p:ext uri="{BB962C8B-B14F-4D97-AF65-F5344CB8AC3E}">
        <p14:creationId xmlns:p14="http://schemas.microsoft.com/office/powerpoint/2010/main" val="320301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a:p>
        </p:txBody>
      </p:sp>
      <p:sp>
        <p:nvSpPr>
          <p:cNvPr id="4" name="Text 1"/>
          <p:cNvSpPr/>
          <p:nvPr/>
        </p:nvSpPr>
        <p:spPr>
          <a:xfrm>
            <a:off x="847063" y="847238"/>
            <a:ext cx="12650875" cy="6781704"/>
          </a:xfrm>
          <a:prstGeom prst="rect">
            <a:avLst/>
          </a:prstGeom>
          <a:noFill/>
          <a:ln/>
        </p:spPr>
        <p:txBody>
          <a:bodyPr wrap="none" rtlCol="0" anchor="t"/>
          <a:lstStyle/>
          <a:p>
            <a:pPr marL="0" indent="0">
              <a:lnSpc>
                <a:spcPts val="4374"/>
              </a:lnSpc>
              <a:buNone/>
            </a:pPr>
            <a:r>
              <a:rPr lang="en-US" sz="3600" dirty="0">
                <a:solidFill>
                  <a:schemeClr val="bg1"/>
                </a:solidFill>
                <a:latin typeface="Lora" pitchFamily="34" charset="0"/>
                <a:ea typeface="Lora" pitchFamily="34" charset="-122"/>
                <a:cs typeface="Lora" pitchFamily="34" charset="-120"/>
              </a:rPr>
              <a:t>Future Scope :</a:t>
            </a:r>
          </a:p>
          <a:p>
            <a:pPr marL="0" indent="0" algn="just">
              <a:buNone/>
            </a:pPr>
            <a:endParaRPr lang="en-US" sz="3600" dirty="0">
              <a:solidFill>
                <a:schemeClr val="bg1"/>
              </a:solidFill>
              <a:latin typeface="Lora" pitchFamily="34" charset="0"/>
            </a:endParaRPr>
          </a:p>
          <a:p>
            <a:pPr marL="457200" indent="-457200" algn="just">
              <a:lnSpc>
                <a:spcPct val="200000"/>
              </a:lnSpc>
              <a:buFont typeface="Wingdings" panose="05000000000000000000" pitchFamily="2" charset="2"/>
              <a:buChar char="v"/>
            </a:pPr>
            <a:r>
              <a:rPr lang="en-US" sz="2800" dirty="0">
                <a:solidFill>
                  <a:srgbClr val="6EB9FC"/>
                </a:solidFill>
                <a:latin typeface="Lora" pitchFamily="34" charset="0"/>
              </a:rPr>
              <a:t>In the future, we will search for more Datasets in order to collect</a:t>
            </a:r>
          </a:p>
          <a:p>
            <a:pPr marL="0" indent="0" algn="just">
              <a:lnSpc>
                <a:spcPct val="200000"/>
              </a:lnSpc>
              <a:buNone/>
            </a:pPr>
            <a:r>
              <a:rPr lang="en-US" sz="2800" dirty="0">
                <a:solidFill>
                  <a:srgbClr val="6EB9FC"/>
                </a:solidFill>
                <a:latin typeface="Lora" pitchFamily="34" charset="0"/>
              </a:rPr>
              <a:t>different and larger number of observations and utilize advanced</a:t>
            </a:r>
          </a:p>
          <a:p>
            <a:pPr marL="0" indent="0" algn="just">
              <a:lnSpc>
                <a:spcPct val="200000"/>
              </a:lnSpc>
              <a:buNone/>
            </a:pPr>
            <a:r>
              <a:rPr lang="en-US" sz="2800" dirty="0">
                <a:solidFill>
                  <a:srgbClr val="6EB9FC"/>
                </a:solidFill>
                <a:latin typeface="Lora" pitchFamily="34" charset="0"/>
              </a:rPr>
              <a:t>Deep learning techniques to help us effectively in the natural language</a:t>
            </a:r>
          </a:p>
          <a:p>
            <a:pPr marL="0" indent="0" algn="just">
              <a:lnSpc>
                <a:spcPct val="200000"/>
              </a:lnSpc>
              <a:buNone/>
            </a:pPr>
            <a:r>
              <a:rPr lang="en-US" sz="2800" dirty="0">
                <a:solidFill>
                  <a:srgbClr val="6EB9FC"/>
                </a:solidFill>
                <a:latin typeface="Lora" pitchFamily="34" charset="0"/>
              </a:rPr>
              <a:t>processing part to make chatbot even more interactive with the patient.</a:t>
            </a:r>
          </a:p>
        </p:txBody>
      </p:sp>
      <p:sp>
        <p:nvSpPr>
          <p:cNvPr id="5" name="Text 2"/>
          <p:cNvSpPr/>
          <p:nvPr/>
        </p:nvSpPr>
        <p:spPr>
          <a:xfrm>
            <a:off x="783771" y="1776805"/>
            <a:ext cx="12942862" cy="5728847"/>
          </a:xfrm>
          <a:prstGeom prst="rect">
            <a:avLst/>
          </a:prstGeom>
          <a:noFill/>
          <a:ln/>
        </p:spPr>
        <p:txBody>
          <a:bodyPr wrap="square" rtlCol="0" anchor="t"/>
          <a:lstStyle/>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3" name="Shape 0"/>
          <p:cNvSpPr/>
          <p:nvPr/>
        </p:nvSpPr>
        <p:spPr>
          <a:xfrm>
            <a:off x="0" y="1"/>
            <a:ext cx="14630400" cy="8229598"/>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0" y="1"/>
            <a:ext cx="3125037" cy="8229600"/>
          </a:xfrm>
          <a:prstGeom prst="rect">
            <a:avLst/>
          </a:prstGeom>
        </p:spPr>
      </p:pic>
      <p:sp>
        <p:nvSpPr>
          <p:cNvPr id="5" name="Text 1"/>
          <p:cNvSpPr/>
          <p:nvPr/>
        </p:nvSpPr>
        <p:spPr>
          <a:xfrm>
            <a:off x="5365353" y="3659096"/>
            <a:ext cx="4526994"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10</a:t>
            </a:r>
            <a:endParaRPr lang="en-US" sz="4400" dirty="0">
              <a:solidFill>
                <a:schemeClr val="bg1"/>
              </a:solidFill>
            </a:endParaRPr>
          </a:p>
        </p:txBody>
      </p:sp>
      <p:sp>
        <p:nvSpPr>
          <p:cNvPr id="6" name="Text 2"/>
          <p:cNvSpPr/>
          <p:nvPr/>
        </p:nvSpPr>
        <p:spPr>
          <a:xfrm>
            <a:off x="5448456" y="4730480"/>
            <a:ext cx="4526995"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Time Plan</a:t>
            </a: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r>
              <a:rPr lang="en-US" sz="4800" dirty="0">
                <a:solidFill>
                  <a:schemeClr val="bg1"/>
                </a:solidFill>
                <a:latin typeface="Abadi" panose="020B0604020104020204" pitchFamily="34" charset="0"/>
                <a:ea typeface="Lora" pitchFamily="34" charset="-122"/>
                <a:cs typeface="Lora" pitchFamily="34" charset="-120"/>
              </a:rPr>
              <a:t>Introduction</a:t>
            </a:r>
            <a:r>
              <a:rPr lang="en-US" sz="3600" dirty="0">
                <a:solidFill>
                  <a:schemeClr val="bg1"/>
                </a:solidFill>
                <a:latin typeface="Abadi" panose="020B0604020104020204" pitchFamily="34" charset="0"/>
                <a:ea typeface="Lora" pitchFamily="34" charset="-122"/>
                <a:cs typeface="Lora" pitchFamily="34" charset="-120"/>
              </a:rPr>
              <a:t> :</a:t>
            </a:r>
            <a:endParaRPr lang="en-US" sz="3600" dirty="0">
              <a:solidFill>
                <a:schemeClr val="bg1"/>
              </a:solidFill>
              <a:latin typeface="Abadi" panose="020B0604020104020204" pitchFamily="34" charset="0"/>
            </a:endParaRPr>
          </a:p>
        </p:txBody>
      </p:sp>
      <p:sp>
        <p:nvSpPr>
          <p:cNvPr id="5" name="Text 2"/>
          <p:cNvSpPr/>
          <p:nvPr/>
        </p:nvSpPr>
        <p:spPr>
          <a:xfrm>
            <a:off x="685800" y="1096187"/>
            <a:ext cx="13418821" cy="6008175"/>
          </a:xfrm>
          <a:prstGeom prst="rect">
            <a:avLst/>
          </a:prstGeom>
          <a:noFill/>
          <a:ln/>
        </p:spPr>
        <p:txBody>
          <a:bodyPr wrap="square" rtlCol="0" anchor="t"/>
          <a:lstStyle/>
          <a:p>
            <a:pPr marL="457200" indent="-457200" algn="l">
              <a:lnSpc>
                <a:spcPts val="2734"/>
              </a:lnSpc>
              <a:buFont typeface="Courier New" panose="02070309020205020404" pitchFamily="49" charset="0"/>
              <a:buChar char="o"/>
            </a:pPr>
            <a:endParaRPr lang="en-US" sz="2800" dirty="0">
              <a:solidFill>
                <a:srgbClr val="6EB9FC"/>
              </a:solidFill>
              <a:latin typeface="Abadi" panose="020B0604020104020204" pitchFamily="34" charset="0"/>
              <a:ea typeface="Lora" pitchFamily="34" charset="-122"/>
              <a:cs typeface="Lora" pitchFamily="34" charset="-120"/>
            </a:endParaRPr>
          </a:p>
          <a:p>
            <a:pPr marL="457200" indent="-457200" algn="l">
              <a:lnSpc>
                <a:spcPts val="2734"/>
              </a:lnSpc>
              <a:buFont typeface="Courier New" panose="02070309020205020404" pitchFamily="49" charset="0"/>
              <a:buChar char="o"/>
            </a:pPr>
            <a:endParaRPr lang="en-US" sz="2800" dirty="0">
              <a:solidFill>
                <a:srgbClr val="6EB9FC"/>
              </a:solidFill>
              <a:latin typeface="Abadi" panose="020B0604020104020204" pitchFamily="34" charset="0"/>
              <a:ea typeface="Lora" pitchFamily="34" charset="-122"/>
              <a:cs typeface="Lora" pitchFamily="34" charset="-120"/>
            </a:endParaRPr>
          </a:p>
          <a:p>
            <a:pPr marL="457200" indent="-457200">
              <a:lnSpc>
                <a:spcPts val="2734"/>
              </a:lnSpc>
              <a:buFont typeface="Wingdings" panose="05000000000000000000" pitchFamily="2" charset="2"/>
              <a:buChar char="Ø"/>
            </a:pPr>
            <a:r>
              <a:rPr lang="en-US" sz="2800" dirty="0">
                <a:solidFill>
                  <a:srgbClr val="6EB9FC"/>
                </a:solidFill>
                <a:latin typeface="Lora" pitchFamily="2" charset="0"/>
                <a:ea typeface="Lora" pitchFamily="34" charset="-122"/>
                <a:cs typeface="Lora" pitchFamily="34" charset="-120"/>
              </a:rPr>
              <a:t>There is no doubt that the importance of healthcare chatbots has many aspects, technologies and ideas that have been developed and supported over the years</a:t>
            </a:r>
            <a:r>
              <a:rPr lang="en-US" sz="2800" dirty="0">
                <a:solidFill>
                  <a:srgbClr val="6EB9FC"/>
                </a:solidFill>
                <a:latin typeface="Abadi" panose="020B0604020104020204" pitchFamily="34" charset="0"/>
                <a:ea typeface="Lora" pitchFamily="34" charset="-122"/>
                <a:cs typeface="Lora" pitchFamily="34" charset="-120"/>
              </a:rPr>
              <a:t> </a:t>
            </a:r>
            <a:r>
              <a:rPr lang="en-US" sz="2800" dirty="0">
                <a:solidFill>
                  <a:srgbClr val="6EB9FC"/>
                </a:solidFill>
                <a:latin typeface="Lora" pitchFamily="2" charset="0"/>
                <a:ea typeface="Lora" pitchFamily="34" charset="-122"/>
                <a:cs typeface="Lora" pitchFamily="34" charset="-120"/>
              </a:rPr>
              <a:t>regarding health and wellness.</a:t>
            </a: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457200" indent="-457200" algn="l">
              <a:lnSpc>
                <a:spcPts val="2734"/>
              </a:lnSpc>
              <a:buFont typeface="Wingdings" panose="05000000000000000000" pitchFamily="2" charset="2"/>
              <a:buChar char="Ø"/>
            </a:pPr>
            <a:r>
              <a:rPr lang="en-US" sz="2800" dirty="0">
                <a:solidFill>
                  <a:srgbClr val="6EB9FC"/>
                </a:solidFill>
                <a:latin typeface="Lora" pitchFamily="2" charset="0"/>
                <a:ea typeface="Lora" pitchFamily="34" charset="-122"/>
                <a:cs typeface="Lora" pitchFamily="34" charset="-120"/>
              </a:rPr>
              <a:t>We will develop a healthcare chatbot that initially classifies diseases based on the symptoms that the user enters, and after classification, the chatbot will give some initial Precautions to the patient until there is an opportunity to visit a doctor.</a:t>
            </a: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457200" indent="-457200" algn="l">
              <a:lnSpc>
                <a:spcPts val="2734"/>
              </a:lnSpc>
              <a:buFont typeface="Wingdings" panose="05000000000000000000" pitchFamily="2" charset="2"/>
              <a:buChar char="Ø"/>
            </a:pPr>
            <a:r>
              <a:rPr lang="en-US" sz="2800" dirty="0">
                <a:solidFill>
                  <a:srgbClr val="6EB9FC"/>
                </a:solidFill>
                <a:latin typeface="Lora" pitchFamily="2" charset="0"/>
                <a:ea typeface="Lora" pitchFamily="34" charset="-122"/>
                <a:cs typeface="Lora" pitchFamily="34" charset="-120"/>
              </a:rPr>
              <a:t>We will focus on this project on utilizing the power of Machine learning and natural language processing technologies to make the logical side of predicting diseases based on a set of text-based symptoms provided by patients in a human-like conversation.</a:t>
            </a:r>
            <a:endParaRPr lang="en-US" sz="2800" dirty="0">
              <a:solidFill>
                <a:schemeClr val="bg1"/>
              </a:solidFill>
              <a:latin typeface="Lora" pitchFamily="2" charset="0"/>
              <a:ea typeface="Lora" pitchFamily="34" charset="-122"/>
              <a:cs typeface="Lora" pitchFamily="34" charset="-120"/>
            </a:endParaRPr>
          </a:p>
          <a:p>
            <a:pPr algn="l">
              <a:lnSpc>
                <a:spcPts val="2734"/>
              </a:lnSpc>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49895" y="295053"/>
            <a:ext cx="5216606" cy="465296"/>
          </a:xfrm>
          <a:prstGeom prst="rect">
            <a:avLst/>
          </a:prstGeom>
          <a:noFill/>
          <a:ln/>
        </p:spPr>
        <p:txBody>
          <a:bodyPr wrap="none" rtlCol="0" anchor="t"/>
          <a:lstStyle/>
          <a:p>
            <a:pPr marL="0" indent="0" algn="l">
              <a:lnSpc>
                <a:spcPts val="3665"/>
              </a:lnSpc>
              <a:buNone/>
            </a:pPr>
            <a:endParaRPr lang="en-US" sz="3600" dirty="0">
              <a:solidFill>
                <a:schemeClr val="bg1"/>
              </a:solidFill>
            </a:endParaRPr>
          </a:p>
        </p:txBody>
      </p:sp>
      <p:sp>
        <p:nvSpPr>
          <p:cNvPr id="7" name="Text 3"/>
          <p:cNvSpPr/>
          <p:nvPr/>
        </p:nvSpPr>
        <p:spPr>
          <a:xfrm>
            <a:off x="3693081" y="2202170"/>
            <a:ext cx="6522720" cy="290870"/>
          </a:xfrm>
          <a:prstGeom prst="rect">
            <a:avLst/>
          </a:prstGeom>
          <a:noFill/>
          <a:ln/>
        </p:spPr>
        <p:txBody>
          <a:bodyPr wrap="none" rtlCol="0" anchor="t"/>
          <a:lstStyle/>
          <a:p>
            <a:pPr marL="0" indent="0" algn="l">
              <a:lnSpc>
                <a:spcPts val="2290"/>
              </a:lnSpc>
              <a:buNone/>
            </a:pPr>
            <a:endParaRPr lang="en-US" sz="2400" dirty="0"/>
          </a:p>
        </p:txBody>
      </p:sp>
      <p:sp>
        <p:nvSpPr>
          <p:cNvPr id="10" name="Text 5"/>
          <p:cNvSpPr/>
          <p:nvPr/>
        </p:nvSpPr>
        <p:spPr>
          <a:xfrm>
            <a:off x="3715941" y="3653653"/>
            <a:ext cx="3048000" cy="290870"/>
          </a:xfrm>
          <a:prstGeom prst="rect">
            <a:avLst/>
          </a:prstGeom>
          <a:noFill/>
          <a:ln/>
        </p:spPr>
        <p:txBody>
          <a:bodyPr wrap="none" rtlCol="0" anchor="t"/>
          <a:lstStyle/>
          <a:p>
            <a:pPr marL="0" indent="0" algn="l">
              <a:lnSpc>
                <a:spcPts val="2290"/>
              </a:lnSpc>
              <a:buNone/>
            </a:pPr>
            <a:endParaRPr lang="en-US" sz="2400" dirty="0"/>
          </a:p>
        </p:txBody>
      </p:sp>
      <p:sp>
        <p:nvSpPr>
          <p:cNvPr id="13" name="Text 7"/>
          <p:cNvSpPr/>
          <p:nvPr/>
        </p:nvSpPr>
        <p:spPr>
          <a:xfrm>
            <a:off x="3655986" y="5160764"/>
            <a:ext cx="3779520" cy="290870"/>
          </a:xfrm>
          <a:prstGeom prst="rect">
            <a:avLst/>
          </a:prstGeom>
          <a:noFill/>
          <a:ln/>
        </p:spPr>
        <p:txBody>
          <a:bodyPr wrap="none" rtlCol="0" anchor="t"/>
          <a:lstStyle/>
          <a:p>
            <a:pPr marL="0" indent="0" algn="l">
              <a:lnSpc>
                <a:spcPts val="2290"/>
              </a:lnSpc>
              <a:buNone/>
            </a:pPr>
            <a:endParaRPr lang="en-US" sz="2400" b="1" dirty="0"/>
          </a:p>
        </p:txBody>
      </p:sp>
      <p:sp>
        <p:nvSpPr>
          <p:cNvPr id="16" name="Text 9"/>
          <p:cNvSpPr/>
          <p:nvPr/>
        </p:nvSpPr>
        <p:spPr>
          <a:xfrm>
            <a:off x="3594021" y="6642956"/>
            <a:ext cx="2910840" cy="290870"/>
          </a:xfrm>
          <a:prstGeom prst="rect">
            <a:avLst/>
          </a:prstGeom>
          <a:noFill/>
          <a:ln/>
        </p:spPr>
        <p:txBody>
          <a:bodyPr wrap="none" rtlCol="0" anchor="t"/>
          <a:lstStyle/>
          <a:p>
            <a:pPr marL="0" indent="0" algn="l">
              <a:lnSpc>
                <a:spcPts val="2290"/>
              </a:lnSpc>
              <a:buNone/>
            </a:pPr>
            <a:endParaRPr lang="en-US" sz="2400" b="1" dirty="0"/>
          </a:p>
        </p:txBody>
      </p:sp>
      <p:pic>
        <p:nvPicPr>
          <p:cNvPr id="8" name="Picture 7">
            <a:extLst>
              <a:ext uri="{FF2B5EF4-FFF2-40B4-BE49-F238E27FC236}">
                <a16:creationId xmlns:a16="http://schemas.microsoft.com/office/drawing/2014/main" id="{74496876-3BF5-5DC6-AE2C-526DBF9202EC}"/>
              </a:ext>
            </a:extLst>
          </p:cNvPr>
          <p:cNvPicPr>
            <a:picLocks noChangeAspect="1"/>
          </p:cNvPicPr>
          <p:nvPr/>
        </p:nvPicPr>
        <p:blipFill>
          <a:blip r:embed="rId3"/>
          <a:srcRect/>
          <a:stretch/>
        </p:blipFill>
        <p:spPr>
          <a:xfrm>
            <a:off x="756514" y="295053"/>
            <a:ext cx="13117371" cy="7639493"/>
          </a:xfrm>
          <a:prstGeom prst="rect">
            <a:avLst/>
          </a:prstGeom>
        </p:spPr>
      </p:pic>
    </p:spTree>
    <p:extLst>
      <p:ext uri="{BB962C8B-B14F-4D97-AF65-F5344CB8AC3E}">
        <p14:creationId xmlns:p14="http://schemas.microsoft.com/office/powerpoint/2010/main" val="2327098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3" name="Shape 0"/>
          <p:cNvSpPr/>
          <p:nvPr/>
        </p:nvSpPr>
        <p:spPr>
          <a:xfrm>
            <a:off x="0" y="0"/>
            <a:ext cx="14630400" cy="8229599"/>
          </a:xfrm>
          <a:prstGeom prst="roundRect">
            <a:avLst>
              <a:gd name="adj" fmla="val 0"/>
            </a:avLst>
          </a:prstGeom>
          <a:solidFill>
            <a:srgbClr val="252833"/>
          </a:solidFill>
          <a:ln/>
        </p:spPr>
        <p:txBody>
          <a:bodyPr/>
          <a:lstStyle/>
          <a:p>
            <a:endParaRPr lang="en-US"/>
          </a:p>
        </p:txBody>
      </p:sp>
      <p:graphicFrame>
        <p:nvGraphicFramePr>
          <p:cNvPr id="2" name="Diagram 1">
            <a:extLst>
              <a:ext uri="{FF2B5EF4-FFF2-40B4-BE49-F238E27FC236}">
                <a16:creationId xmlns:a16="http://schemas.microsoft.com/office/drawing/2014/main" id="{9374E050-5758-281F-FEF7-3AAF7C04CF6B}"/>
              </a:ext>
            </a:extLst>
          </p:cNvPr>
          <p:cNvGraphicFramePr/>
          <p:nvPr>
            <p:extLst>
              <p:ext uri="{D42A27DB-BD31-4B8C-83A1-F6EECF244321}">
                <p14:modId xmlns:p14="http://schemas.microsoft.com/office/powerpoint/2010/main" val="1743502309"/>
              </p:ext>
            </p:extLst>
          </p:nvPr>
        </p:nvGraphicFramePr>
        <p:xfrm>
          <a:off x="1034981" y="2401556"/>
          <a:ext cx="12932228" cy="378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endParaRPr lang="en-US" sz="3600" dirty="0">
              <a:solidFill>
                <a:schemeClr val="bg1"/>
              </a:solidFill>
              <a:latin typeface="Abadi" panose="020B0604020104020204" pitchFamily="34" charset="0"/>
            </a:endParaRPr>
          </a:p>
        </p:txBody>
      </p:sp>
      <p:sp>
        <p:nvSpPr>
          <p:cNvPr id="5" name="Text 2"/>
          <p:cNvSpPr/>
          <p:nvPr/>
        </p:nvSpPr>
        <p:spPr>
          <a:xfrm>
            <a:off x="482321" y="1509354"/>
            <a:ext cx="13930909" cy="6388775"/>
          </a:xfrm>
          <a:prstGeom prst="rect">
            <a:avLst/>
          </a:prstGeom>
          <a:noFill/>
          <a:ln/>
        </p:spPr>
        <p:txBody>
          <a:bodyPr wrap="square" rtlCol="0" anchor="t"/>
          <a:lstStyle/>
          <a:p>
            <a:pPr marL="0" indent="0" algn="l">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6" name="Text 3"/>
          <p:cNvSpPr/>
          <p:nvPr/>
        </p:nvSpPr>
        <p:spPr>
          <a:xfrm>
            <a:off x="482321" y="3476054"/>
            <a:ext cx="13356969" cy="3849193"/>
          </a:xfrm>
          <a:prstGeom prst="rect">
            <a:avLst/>
          </a:prstGeom>
          <a:noFill/>
          <a:ln/>
        </p:spPr>
        <p:txBody>
          <a:bodyPr wrap="none" rtlCol="0" anchor="t"/>
          <a:lstStyle/>
          <a:p>
            <a:pPr marL="0" indent="0">
              <a:lnSpc>
                <a:spcPts val="2492"/>
              </a:lnSpc>
              <a:buNone/>
            </a:pPr>
            <a:endParaRPr lang="en-US" sz="2400" dirty="0">
              <a:solidFill>
                <a:schemeClr val="bg1"/>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
        <p:nvSpPr>
          <p:cNvPr id="12" name="TextBox 11">
            <a:extLst>
              <a:ext uri="{FF2B5EF4-FFF2-40B4-BE49-F238E27FC236}">
                <a16:creationId xmlns:a16="http://schemas.microsoft.com/office/drawing/2014/main" id="{B5025748-D32F-CBDC-9FA5-B619C8874341}"/>
              </a:ext>
            </a:extLst>
          </p:cNvPr>
          <p:cNvSpPr txBox="1"/>
          <p:nvPr/>
        </p:nvSpPr>
        <p:spPr>
          <a:xfrm>
            <a:off x="710220" y="1407630"/>
            <a:ext cx="12901169" cy="6678751"/>
          </a:xfrm>
          <a:prstGeom prst="rect">
            <a:avLst/>
          </a:prstGeom>
          <a:noFill/>
        </p:spPr>
        <p:txBody>
          <a:bodyPr wrap="square" rtlCol="0">
            <a:spAutoFit/>
          </a:bodyPr>
          <a:lstStyle/>
          <a:p>
            <a:endParaRPr lang="en-US" dirty="0"/>
          </a:p>
          <a:p>
            <a:endParaRPr lang="en-US" dirty="0"/>
          </a:p>
          <a:p>
            <a:endParaRPr lang="en-US" sz="2800" dirty="0"/>
          </a:p>
          <a:p>
            <a:endParaRPr lang="en-US" sz="2800" b="1" dirty="0">
              <a:solidFill>
                <a:srgbClr val="0070C0"/>
              </a:solidFill>
            </a:endParaRPr>
          </a:p>
          <a:p>
            <a:endParaRPr lang="en-US" dirty="0"/>
          </a:p>
          <a:p>
            <a:endParaRPr lang="en-US" dirty="0"/>
          </a:p>
          <a:p>
            <a:r>
              <a:rPr lang="en-US" dirty="0"/>
              <a:t>System Architecture</a:t>
            </a:r>
          </a:p>
          <a:p>
            <a:endParaRPr lang="en-US" dirty="0"/>
          </a:p>
          <a:p>
            <a:endParaRPr lang="en-US" dirty="0"/>
          </a:p>
          <a:p>
            <a:endParaRPr lang="en-US" dirty="0"/>
          </a:p>
          <a:p>
            <a:endParaRPr lang="en-US" dirty="0"/>
          </a:p>
          <a:p>
            <a:endParaRPr lang="en-US" dirty="0"/>
          </a:p>
          <a:p>
            <a:endParaRPr lang="en-US" dirty="0"/>
          </a:p>
          <a:p>
            <a:endParaRPr lang="en-US" dirty="0"/>
          </a:p>
          <a:p>
            <a:r>
              <a:rPr lang="en-US" sz="2400" b="1" dirty="0">
                <a:solidFill>
                  <a:srgbClr val="0070C0"/>
                </a:solidFill>
              </a:rPr>
              <a:t> </a:t>
            </a:r>
          </a:p>
          <a:p>
            <a:endParaRPr lang="en-US" sz="2400" b="1" dirty="0">
              <a:solidFill>
                <a:srgbClr val="0070C0"/>
              </a:solidFill>
            </a:endParaRPr>
          </a:p>
          <a:p>
            <a:endParaRPr lang="en-US" sz="2400" b="1" dirty="0">
              <a:solidFill>
                <a:srgbClr val="0070C0"/>
              </a:solidFill>
            </a:endParaRPr>
          </a:p>
          <a:p>
            <a:endParaRPr lang="en-US" sz="2400" b="1" dirty="0">
              <a:solidFill>
                <a:srgbClr val="0070C0"/>
              </a:solidFill>
            </a:endParaRPr>
          </a:p>
          <a:p>
            <a:endParaRPr lang="en-US" sz="2400" b="1" dirty="0">
              <a:solidFill>
                <a:srgbClr val="0070C0"/>
              </a:solidFill>
            </a:endParaRPr>
          </a:p>
          <a:p>
            <a:endParaRPr lang="en-US" dirty="0"/>
          </a:p>
          <a:p>
            <a:endParaRPr lang="en-US" dirty="0"/>
          </a:p>
        </p:txBody>
      </p:sp>
      <p:sp>
        <p:nvSpPr>
          <p:cNvPr id="16" name="TextBox 15">
            <a:extLst>
              <a:ext uri="{FF2B5EF4-FFF2-40B4-BE49-F238E27FC236}">
                <a16:creationId xmlns:a16="http://schemas.microsoft.com/office/drawing/2014/main" id="{43C393B7-9880-9FFE-FD71-09721A9A6ED5}"/>
              </a:ext>
            </a:extLst>
          </p:cNvPr>
          <p:cNvSpPr txBox="1"/>
          <p:nvPr/>
        </p:nvSpPr>
        <p:spPr>
          <a:xfrm>
            <a:off x="732408" y="687797"/>
            <a:ext cx="2451820" cy="553998"/>
          </a:xfrm>
          <a:prstGeom prst="rect">
            <a:avLst/>
          </a:prstGeom>
          <a:noFill/>
        </p:spPr>
        <p:txBody>
          <a:bodyPr wrap="square" rtlCol="0">
            <a:spAutoFit/>
          </a:bodyPr>
          <a:lstStyle/>
          <a:p>
            <a:r>
              <a:rPr lang="en-US" sz="3000" dirty="0">
                <a:solidFill>
                  <a:schemeClr val="bg1"/>
                </a:solidFill>
                <a:latin typeface="Lora" pitchFamily="2" charset="0"/>
              </a:rPr>
              <a:t>Statistics :</a:t>
            </a:r>
          </a:p>
        </p:txBody>
      </p:sp>
      <p:pic>
        <p:nvPicPr>
          <p:cNvPr id="10" name="Picture 9" descr="A graph of a graph showing the number of the same number&#10;&#10;Description automatically generated with medium confidence">
            <a:extLst>
              <a:ext uri="{FF2B5EF4-FFF2-40B4-BE49-F238E27FC236}">
                <a16:creationId xmlns:a16="http://schemas.microsoft.com/office/drawing/2014/main" id="{CD687DB2-331B-BE73-4ED9-81B5C16459B5}"/>
              </a:ext>
            </a:extLst>
          </p:cNvPr>
          <p:cNvPicPr>
            <a:picLocks noChangeAspect="1"/>
          </p:cNvPicPr>
          <p:nvPr/>
        </p:nvPicPr>
        <p:blipFill>
          <a:blip r:embed="rId3"/>
          <a:stretch>
            <a:fillRect/>
          </a:stretch>
        </p:blipFill>
        <p:spPr>
          <a:xfrm>
            <a:off x="732408" y="1440853"/>
            <a:ext cx="6209499" cy="3306152"/>
          </a:xfrm>
          <a:prstGeom prst="rect">
            <a:avLst/>
          </a:prstGeom>
        </p:spPr>
      </p:pic>
      <p:cxnSp>
        <p:nvCxnSpPr>
          <p:cNvPr id="2" name="Straight Connector 1">
            <a:extLst>
              <a:ext uri="{FF2B5EF4-FFF2-40B4-BE49-F238E27FC236}">
                <a16:creationId xmlns:a16="http://schemas.microsoft.com/office/drawing/2014/main" id="{3E38E663-CDD3-0EAA-C2E1-58DBC27B293A}"/>
              </a:ext>
            </a:extLst>
          </p:cNvPr>
          <p:cNvCxnSpPr>
            <a:cxnSpLocks/>
          </p:cNvCxnSpPr>
          <p:nvPr/>
        </p:nvCxnSpPr>
        <p:spPr>
          <a:xfrm>
            <a:off x="7336641" y="2288076"/>
            <a:ext cx="27959" cy="4831330"/>
          </a:xfrm>
          <a:prstGeom prst="line">
            <a:avLst/>
          </a:prstGeom>
          <a:ln w="76200">
            <a:solidFill>
              <a:schemeClr val="accent2"/>
            </a:solidFill>
            <a:prstDash val="sysDash"/>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97C07702-FEA7-06FE-F3DE-9DA625F8B111}"/>
              </a:ext>
            </a:extLst>
          </p:cNvPr>
          <p:cNvSpPr txBox="1"/>
          <p:nvPr/>
        </p:nvSpPr>
        <p:spPr>
          <a:xfrm>
            <a:off x="732408" y="5326512"/>
            <a:ext cx="6288596" cy="2462213"/>
          </a:xfrm>
          <a:prstGeom prst="rect">
            <a:avLst/>
          </a:prstGeom>
          <a:noFill/>
        </p:spPr>
        <p:txBody>
          <a:bodyPr wrap="square" rtlCol="0">
            <a:spAutoFit/>
          </a:bodyPr>
          <a:lstStyle/>
          <a:p>
            <a:pPr algn="just"/>
            <a:r>
              <a:rPr lang="en-US" sz="2200" b="1" dirty="0">
                <a:solidFill>
                  <a:srgbClr val="6EB9FC"/>
                </a:solidFill>
              </a:rPr>
              <a:t>Healthcare Chatbots Market Overview Healthcare Chatbots Market Size was valued at USD 0.2 billion in 2022. The healthcare chatbots market industry is projected to grow from USD 0.24 Billion in 2023 to USD 0.99 billion by 2032 , exhibiting a compound annual growth rate ( CAGR ) of 19.5 % during the forecast period ( 2023 - 2032 ) .</a:t>
            </a:r>
            <a:endParaRPr lang="en-US" sz="2200" dirty="0">
              <a:solidFill>
                <a:srgbClr val="6EB9FC"/>
              </a:solidFill>
            </a:endParaRPr>
          </a:p>
        </p:txBody>
      </p:sp>
      <p:sp>
        <p:nvSpPr>
          <p:cNvPr id="13" name="TextBox 12">
            <a:extLst>
              <a:ext uri="{FF2B5EF4-FFF2-40B4-BE49-F238E27FC236}">
                <a16:creationId xmlns:a16="http://schemas.microsoft.com/office/drawing/2014/main" id="{ED1793D7-8D2A-12B8-ED18-A96494A4E4E2}"/>
              </a:ext>
            </a:extLst>
          </p:cNvPr>
          <p:cNvSpPr txBox="1"/>
          <p:nvPr/>
        </p:nvSpPr>
        <p:spPr>
          <a:xfrm>
            <a:off x="7868440" y="5303313"/>
            <a:ext cx="6349151" cy="2123658"/>
          </a:xfrm>
          <a:prstGeom prst="rect">
            <a:avLst/>
          </a:prstGeom>
          <a:noFill/>
        </p:spPr>
        <p:txBody>
          <a:bodyPr wrap="square" rtlCol="0">
            <a:spAutoFit/>
          </a:bodyPr>
          <a:lstStyle/>
          <a:p>
            <a:pPr algn="just"/>
            <a:r>
              <a:rPr lang="en-US" sz="2200" b="1" dirty="0">
                <a:solidFill>
                  <a:srgbClr val="6EB9FC"/>
                </a:solidFill>
              </a:rPr>
              <a:t>The above chart shows that 59% of the population agrees with the fact that AI in healthcare chatbot has been helping the human world in various ways, while 24% of the population did not have the idea about the roles of AI, the other 17% of the population were clueless.</a:t>
            </a:r>
          </a:p>
        </p:txBody>
      </p:sp>
      <p:pic>
        <p:nvPicPr>
          <p:cNvPr id="17" name="Picture 16" descr="A pie chart with numbers and a few percentages&#10;&#10;Description automatically generated">
            <a:extLst>
              <a:ext uri="{FF2B5EF4-FFF2-40B4-BE49-F238E27FC236}">
                <a16:creationId xmlns:a16="http://schemas.microsoft.com/office/drawing/2014/main" id="{793B5C7B-0BBA-D5AE-7C0D-97F24A89777C}"/>
              </a:ext>
            </a:extLst>
          </p:cNvPr>
          <p:cNvPicPr>
            <a:picLocks noChangeAspect="1"/>
          </p:cNvPicPr>
          <p:nvPr/>
        </p:nvPicPr>
        <p:blipFill>
          <a:blip r:embed="rId4"/>
          <a:stretch>
            <a:fillRect/>
          </a:stretch>
        </p:blipFill>
        <p:spPr>
          <a:xfrm>
            <a:off x="7868440" y="1438007"/>
            <a:ext cx="6299142" cy="3292424"/>
          </a:xfrm>
          <a:prstGeom prst="rect">
            <a:avLst/>
          </a:prstGeom>
        </p:spPr>
      </p:pic>
      <p:sp>
        <p:nvSpPr>
          <p:cNvPr id="18" name="TextBox 17">
            <a:extLst>
              <a:ext uri="{FF2B5EF4-FFF2-40B4-BE49-F238E27FC236}">
                <a16:creationId xmlns:a16="http://schemas.microsoft.com/office/drawing/2014/main" id="{BA869A5A-4469-D645-F64A-C5BAC4031CBE}"/>
              </a:ext>
            </a:extLst>
          </p:cNvPr>
          <p:cNvSpPr txBox="1"/>
          <p:nvPr/>
        </p:nvSpPr>
        <p:spPr>
          <a:xfrm>
            <a:off x="2529572" y="4785028"/>
            <a:ext cx="3113068" cy="461665"/>
          </a:xfrm>
          <a:prstGeom prst="rect">
            <a:avLst/>
          </a:prstGeom>
          <a:noFill/>
        </p:spPr>
        <p:txBody>
          <a:bodyPr wrap="square" rtlCol="0">
            <a:spAutoFit/>
          </a:bodyPr>
          <a:lstStyle/>
          <a:p>
            <a:r>
              <a:rPr lang="en-US" sz="2400" dirty="0">
                <a:solidFill>
                  <a:schemeClr val="bg1"/>
                </a:solidFill>
              </a:rPr>
              <a:t>Fig. 1 Chatbot Market</a:t>
            </a:r>
            <a:endParaRPr lang="en-US" dirty="0">
              <a:solidFill>
                <a:schemeClr val="bg1"/>
              </a:solidFill>
            </a:endParaRPr>
          </a:p>
        </p:txBody>
      </p:sp>
      <p:sp>
        <p:nvSpPr>
          <p:cNvPr id="20" name="TextBox 19">
            <a:extLst>
              <a:ext uri="{FF2B5EF4-FFF2-40B4-BE49-F238E27FC236}">
                <a16:creationId xmlns:a16="http://schemas.microsoft.com/office/drawing/2014/main" id="{94A6EC66-6958-A765-586B-5F707886C703}"/>
              </a:ext>
            </a:extLst>
          </p:cNvPr>
          <p:cNvSpPr txBox="1"/>
          <p:nvPr/>
        </p:nvSpPr>
        <p:spPr>
          <a:xfrm>
            <a:off x="9636903" y="4754759"/>
            <a:ext cx="3552218" cy="461665"/>
          </a:xfrm>
          <a:prstGeom prst="rect">
            <a:avLst/>
          </a:prstGeom>
          <a:noFill/>
        </p:spPr>
        <p:txBody>
          <a:bodyPr wrap="square" rtlCol="0">
            <a:spAutoFit/>
          </a:bodyPr>
          <a:lstStyle/>
          <a:p>
            <a:r>
              <a:rPr lang="en-US" sz="2400" dirty="0">
                <a:solidFill>
                  <a:schemeClr val="bg1"/>
                </a:solidFill>
              </a:rPr>
              <a:t>Fig. 2 Trustworthiness of AI</a:t>
            </a:r>
          </a:p>
        </p:txBody>
      </p:sp>
    </p:spTree>
    <p:extLst>
      <p:ext uri="{BB962C8B-B14F-4D97-AF65-F5344CB8AC3E}">
        <p14:creationId xmlns:p14="http://schemas.microsoft.com/office/powerpoint/2010/main" val="18926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endParaRPr lang="en-US" sz="3600" dirty="0">
              <a:solidFill>
                <a:schemeClr val="bg1"/>
              </a:solidFill>
              <a:latin typeface="Abadi" panose="020B0604020104020204" pitchFamily="34" charset="0"/>
            </a:endParaRPr>
          </a:p>
        </p:txBody>
      </p:sp>
      <p:sp>
        <p:nvSpPr>
          <p:cNvPr id="5" name="Text 2"/>
          <p:cNvSpPr/>
          <p:nvPr/>
        </p:nvSpPr>
        <p:spPr>
          <a:xfrm>
            <a:off x="482321" y="1509354"/>
            <a:ext cx="13930909" cy="6388775"/>
          </a:xfrm>
          <a:prstGeom prst="rect">
            <a:avLst/>
          </a:prstGeom>
          <a:noFill/>
          <a:ln/>
        </p:spPr>
        <p:txBody>
          <a:bodyPr wrap="square" rtlCol="0" anchor="t"/>
          <a:lstStyle/>
          <a:p>
            <a:pPr marL="0" indent="0" algn="l">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6" name="Text 3"/>
          <p:cNvSpPr/>
          <p:nvPr/>
        </p:nvSpPr>
        <p:spPr>
          <a:xfrm>
            <a:off x="482321" y="3476054"/>
            <a:ext cx="13356969" cy="3849193"/>
          </a:xfrm>
          <a:prstGeom prst="rect">
            <a:avLst/>
          </a:prstGeom>
          <a:noFill/>
          <a:ln/>
        </p:spPr>
        <p:txBody>
          <a:bodyPr wrap="none" rtlCol="0" anchor="t"/>
          <a:lstStyle/>
          <a:p>
            <a:pPr marL="0" indent="0">
              <a:lnSpc>
                <a:spcPts val="2492"/>
              </a:lnSpc>
              <a:buNone/>
            </a:pPr>
            <a:endParaRPr lang="en-US" sz="2400" dirty="0">
              <a:solidFill>
                <a:schemeClr val="bg1"/>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
        <p:nvSpPr>
          <p:cNvPr id="12" name="TextBox 11">
            <a:extLst>
              <a:ext uri="{FF2B5EF4-FFF2-40B4-BE49-F238E27FC236}">
                <a16:creationId xmlns:a16="http://schemas.microsoft.com/office/drawing/2014/main" id="{B5025748-D32F-CBDC-9FA5-B619C8874341}"/>
              </a:ext>
            </a:extLst>
          </p:cNvPr>
          <p:cNvSpPr txBox="1"/>
          <p:nvPr/>
        </p:nvSpPr>
        <p:spPr>
          <a:xfrm>
            <a:off x="710220" y="1407630"/>
            <a:ext cx="12901169" cy="6401753"/>
          </a:xfrm>
          <a:prstGeom prst="rect">
            <a:avLst/>
          </a:prstGeom>
          <a:noFill/>
        </p:spPr>
        <p:txBody>
          <a:bodyPr wrap="square" rtlCol="0">
            <a:spAutoFit/>
          </a:bodyPr>
          <a:lstStyle/>
          <a:p>
            <a:endParaRPr lang="en-US"/>
          </a:p>
          <a:p>
            <a:endParaRPr lang="en-US"/>
          </a:p>
          <a:p>
            <a:endParaRPr lang="en-US" sz="2800"/>
          </a:p>
          <a:p>
            <a:endParaRPr lang="en-US" sz="2800" b="1">
              <a:solidFill>
                <a:srgbClr val="0070C0"/>
              </a:solidFill>
            </a:endParaRPr>
          </a:p>
          <a:p>
            <a:endParaRPr lang="en-US"/>
          </a:p>
          <a:p>
            <a:endParaRPr lang="en-US"/>
          </a:p>
          <a:p>
            <a:endParaRPr lang="en-US"/>
          </a:p>
          <a:p>
            <a:endParaRPr lang="en-US"/>
          </a:p>
          <a:p>
            <a:endParaRPr lang="en-US"/>
          </a:p>
          <a:p>
            <a:endParaRPr lang="en-US"/>
          </a:p>
          <a:p>
            <a:endParaRPr lang="en-US"/>
          </a:p>
          <a:p>
            <a:endParaRPr lang="en-US"/>
          </a:p>
          <a:p>
            <a:endParaRPr lang="en-US"/>
          </a:p>
          <a:p>
            <a:r>
              <a:rPr lang="en-US" sz="2400" b="1">
                <a:solidFill>
                  <a:srgbClr val="0070C0"/>
                </a:solidFill>
              </a:rPr>
              <a:t> </a:t>
            </a:r>
          </a:p>
          <a:p>
            <a:endParaRPr lang="en-US" sz="2400" b="1">
              <a:solidFill>
                <a:srgbClr val="0070C0"/>
              </a:solidFill>
            </a:endParaRPr>
          </a:p>
          <a:p>
            <a:endParaRPr lang="en-US" sz="2400" b="1">
              <a:solidFill>
                <a:srgbClr val="0070C0"/>
              </a:solidFill>
            </a:endParaRPr>
          </a:p>
          <a:p>
            <a:endParaRPr lang="en-US" sz="2400" b="1">
              <a:solidFill>
                <a:srgbClr val="0070C0"/>
              </a:solidFill>
            </a:endParaRPr>
          </a:p>
          <a:p>
            <a:endParaRPr lang="en-US" sz="2400" b="1">
              <a:solidFill>
                <a:srgbClr val="0070C0"/>
              </a:solidFill>
            </a:endParaRPr>
          </a:p>
          <a:p>
            <a:endParaRPr lang="en-US"/>
          </a:p>
          <a:p>
            <a:endParaRPr lang="en-US" dirty="0"/>
          </a:p>
        </p:txBody>
      </p:sp>
      <p:sp>
        <p:nvSpPr>
          <p:cNvPr id="16" name="TextBox 15">
            <a:extLst>
              <a:ext uri="{FF2B5EF4-FFF2-40B4-BE49-F238E27FC236}">
                <a16:creationId xmlns:a16="http://schemas.microsoft.com/office/drawing/2014/main" id="{43C393B7-9880-9FFE-FD71-09721A9A6ED5}"/>
              </a:ext>
            </a:extLst>
          </p:cNvPr>
          <p:cNvSpPr txBox="1"/>
          <p:nvPr/>
        </p:nvSpPr>
        <p:spPr>
          <a:xfrm>
            <a:off x="685800" y="361874"/>
            <a:ext cx="2451820" cy="553998"/>
          </a:xfrm>
          <a:prstGeom prst="rect">
            <a:avLst/>
          </a:prstGeom>
          <a:noFill/>
        </p:spPr>
        <p:txBody>
          <a:bodyPr wrap="square" rtlCol="0">
            <a:spAutoFit/>
          </a:bodyPr>
          <a:lstStyle/>
          <a:p>
            <a:r>
              <a:rPr lang="en-US" sz="3000" dirty="0">
                <a:solidFill>
                  <a:schemeClr val="bg1"/>
                </a:solidFill>
                <a:latin typeface="Lora" pitchFamily="2" charset="0"/>
              </a:rPr>
              <a:t>Statistics :</a:t>
            </a:r>
          </a:p>
        </p:txBody>
      </p:sp>
      <p:sp>
        <p:nvSpPr>
          <p:cNvPr id="18" name="TextBox 17">
            <a:extLst>
              <a:ext uri="{FF2B5EF4-FFF2-40B4-BE49-F238E27FC236}">
                <a16:creationId xmlns:a16="http://schemas.microsoft.com/office/drawing/2014/main" id="{BA869A5A-4469-D645-F64A-C5BAC4031CBE}"/>
              </a:ext>
            </a:extLst>
          </p:cNvPr>
          <p:cNvSpPr txBox="1"/>
          <p:nvPr/>
        </p:nvSpPr>
        <p:spPr>
          <a:xfrm>
            <a:off x="4798031" y="5572594"/>
            <a:ext cx="5825447" cy="461665"/>
          </a:xfrm>
          <a:prstGeom prst="rect">
            <a:avLst/>
          </a:prstGeom>
          <a:noFill/>
        </p:spPr>
        <p:txBody>
          <a:bodyPr wrap="square" rtlCol="0">
            <a:spAutoFit/>
          </a:bodyPr>
          <a:lstStyle/>
          <a:p>
            <a:r>
              <a:rPr lang="en-US" sz="2400" dirty="0">
                <a:solidFill>
                  <a:schemeClr val="bg1"/>
                </a:solidFill>
              </a:rPr>
              <a:t>Fig. 3 Search Keywords for Arabic Chatbots</a:t>
            </a:r>
          </a:p>
        </p:txBody>
      </p:sp>
      <p:pic>
        <p:nvPicPr>
          <p:cNvPr id="10" name="Picture 9" descr="A pie chart with text&#10;&#10;Description automatically generated">
            <a:extLst>
              <a:ext uri="{FF2B5EF4-FFF2-40B4-BE49-F238E27FC236}">
                <a16:creationId xmlns:a16="http://schemas.microsoft.com/office/drawing/2014/main" id="{BD04EC54-CF46-EDF2-8C71-D26B1BC2942D}"/>
              </a:ext>
            </a:extLst>
          </p:cNvPr>
          <p:cNvPicPr>
            <a:picLocks noChangeAspect="1"/>
          </p:cNvPicPr>
          <p:nvPr/>
        </p:nvPicPr>
        <p:blipFill>
          <a:blip r:embed="rId3"/>
          <a:stretch>
            <a:fillRect/>
          </a:stretch>
        </p:blipFill>
        <p:spPr>
          <a:xfrm>
            <a:off x="2788564" y="1323909"/>
            <a:ext cx="8629633" cy="4105569"/>
          </a:xfrm>
          <a:prstGeom prst="rect">
            <a:avLst/>
          </a:prstGeom>
        </p:spPr>
      </p:pic>
      <p:sp>
        <p:nvSpPr>
          <p:cNvPr id="13" name="TextBox 12">
            <a:extLst>
              <a:ext uri="{FF2B5EF4-FFF2-40B4-BE49-F238E27FC236}">
                <a16:creationId xmlns:a16="http://schemas.microsoft.com/office/drawing/2014/main" id="{64D5368D-B3D6-625C-3B25-DE6AB1878B21}"/>
              </a:ext>
            </a:extLst>
          </p:cNvPr>
          <p:cNvSpPr txBox="1"/>
          <p:nvPr/>
        </p:nvSpPr>
        <p:spPr>
          <a:xfrm>
            <a:off x="2708340" y="6198344"/>
            <a:ext cx="9534418" cy="769441"/>
          </a:xfrm>
          <a:prstGeom prst="rect">
            <a:avLst/>
          </a:prstGeom>
          <a:noFill/>
        </p:spPr>
        <p:txBody>
          <a:bodyPr wrap="square" rtlCol="0">
            <a:spAutoFit/>
          </a:bodyPr>
          <a:lstStyle/>
          <a:p>
            <a:pPr marL="285750" indent="-285750">
              <a:buFont typeface="Wingdings" panose="05000000000000000000" pitchFamily="2" charset="2"/>
              <a:buChar char="Ø"/>
            </a:pPr>
            <a:r>
              <a:rPr lang="en-US" sz="2200" b="1" dirty="0">
                <a:solidFill>
                  <a:srgbClr val="6EB9FC"/>
                </a:solidFill>
              </a:rPr>
              <a:t>Total Readings from Literature Databases For Search Keywords.</a:t>
            </a:r>
          </a:p>
          <a:p>
            <a:pPr marL="285750" indent="-285750">
              <a:buFont typeface="Wingdings" panose="05000000000000000000" pitchFamily="2" charset="2"/>
              <a:buChar char="Ø"/>
            </a:pPr>
            <a:r>
              <a:rPr lang="en-US" sz="2200" b="1" dirty="0">
                <a:solidFill>
                  <a:srgbClr val="6EB9FC"/>
                </a:solidFill>
              </a:rPr>
              <a:t>It shows the importance of chatbots that supports Arabic.</a:t>
            </a:r>
          </a:p>
        </p:txBody>
      </p:sp>
    </p:spTree>
    <p:extLst>
      <p:ext uri="{BB962C8B-B14F-4D97-AF65-F5344CB8AC3E}">
        <p14:creationId xmlns:p14="http://schemas.microsoft.com/office/powerpoint/2010/main" val="98559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endParaRPr lang="en-US" sz="3600" dirty="0">
              <a:solidFill>
                <a:schemeClr val="bg1"/>
              </a:solidFill>
              <a:latin typeface="Abadi" panose="020B0604020104020204" pitchFamily="34" charset="0"/>
            </a:endParaRPr>
          </a:p>
        </p:txBody>
      </p:sp>
      <p:sp>
        <p:nvSpPr>
          <p:cNvPr id="5" name="Text 2"/>
          <p:cNvSpPr/>
          <p:nvPr/>
        </p:nvSpPr>
        <p:spPr>
          <a:xfrm>
            <a:off x="482321" y="1509354"/>
            <a:ext cx="13930909" cy="6388775"/>
          </a:xfrm>
          <a:prstGeom prst="rect">
            <a:avLst/>
          </a:prstGeom>
          <a:noFill/>
          <a:ln/>
        </p:spPr>
        <p:txBody>
          <a:bodyPr wrap="square" rtlCol="0" anchor="t"/>
          <a:lstStyle/>
          <a:p>
            <a:pPr marL="0" indent="0" algn="l">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6" name="Text 3"/>
          <p:cNvSpPr/>
          <p:nvPr/>
        </p:nvSpPr>
        <p:spPr>
          <a:xfrm>
            <a:off x="482321" y="3476054"/>
            <a:ext cx="13356969" cy="3849193"/>
          </a:xfrm>
          <a:prstGeom prst="rect">
            <a:avLst/>
          </a:prstGeom>
          <a:noFill/>
          <a:ln/>
        </p:spPr>
        <p:txBody>
          <a:bodyPr wrap="none" rtlCol="0" anchor="t"/>
          <a:lstStyle/>
          <a:p>
            <a:pPr marL="0" indent="0">
              <a:lnSpc>
                <a:spcPts val="2492"/>
              </a:lnSpc>
              <a:buNone/>
            </a:pPr>
            <a:endParaRPr lang="en-US" sz="2400" dirty="0">
              <a:solidFill>
                <a:schemeClr val="bg1"/>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
        <p:nvSpPr>
          <p:cNvPr id="12" name="TextBox 11">
            <a:extLst>
              <a:ext uri="{FF2B5EF4-FFF2-40B4-BE49-F238E27FC236}">
                <a16:creationId xmlns:a16="http://schemas.microsoft.com/office/drawing/2014/main" id="{B5025748-D32F-CBDC-9FA5-B619C8874341}"/>
              </a:ext>
            </a:extLst>
          </p:cNvPr>
          <p:cNvSpPr txBox="1"/>
          <p:nvPr/>
        </p:nvSpPr>
        <p:spPr>
          <a:xfrm>
            <a:off x="710220" y="1407630"/>
            <a:ext cx="12901169" cy="6401753"/>
          </a:xfrm>
          <a:prstGeom prst="rect">
            <a:avLst/>
          </a:prstGeom>
          <a:noFill/>
        </p:spPr>
        <p:txBody>
          <a:bodyPr wrap="square" rtlCol="0">
            <a:spAutoFit/>
          </a:bodyPr>
          <a:lstStyle/>
          <a:p>
            <a:endParaRPr lang="en-US"/>
          </a:p>
          <a:p>
            <a:endParaRPr lang="en-US"/>
          </a:p>
          <a:p>
            <a:endParaRPr lang="en-US" sz="2800"/>
          </a:p>
          <a:p>
            <a:endParaRPr lang="en-US" sz="2800" b="1">
              <a:solidFill>
                <a:srgbClr val="0070C0"/>
              </a:solidFill>
            </a:endParaRPr>
          </a:p>
          <a:p>
            <a:endParaRPr lang="en-US"/>
          </a:p>
          <a:p>
            <a:endParaRPr lang="en-US"/>
          </a:p>
          <a:p>
            <a:endParaRPr lang="en-US"/>
          </a:p>
          <a:p>
            <a:endParaRPr lang="en-US"/>
          </a:p>
          <a:p>
            <a:endParaRPr lang="en-US"/>
          </a:p>
          <a:p>
            <a:endParaRPr lang="en-US"/>
          </a:p>
          <a:p>
            <a:endParaRPr lang="en-US"/>
          </a:p>
          <a:p>
            <a:endParaRPr lang="en-US"/>
          </a:p>
          <a:p>
            <a:endParaRPr lang="en-US"/>
          </a:p>
          <a:p>
            <a:r>
              <a:rPr lang="en-US" sz="2400" b="1">
                <a:solidFill>
                  <a:srgbClr val="0070C0"/>
                </a:solidFill>
              </a:rPr>
              <a:t> </a:t>
            </a:r>
          </a:p>
          <a:p>
            <a:endParaRPr lang="en-US" sz="2400" b="1">
              <a:solidFill>
                <a:srgbClr val="0070C0"/>
              </a:solidFill>
            </a:endParaRPr>
          </a:p>
          <a:p>
            <a:endParaRPr lang="en-US" sz="2400" b="1">
              <a:solidFill>
                <a:srgbClr val="0070C0"/>
              </a:solidFill>
            </a:endParaRPr>
          </a:p>
          <a:p>
            <a:endParaRPr lang="en-US" sz="2400" b="1">
              <a:solidFill>
                <a:srgbClr val="0070C0"/>
              </a:solidFill>
            </a:endParaRPr>
          </a:p>
          <a:p>
            <a:endParaRPr lang="en-US" sz="2400" b="1">
              <a:solidFill>
                <a:srgbClr val="0070C0"/>
              </a:solidFill>
            </a:endParaRPr>
          </a:p>
          <a:p>
            <a:endParaRPr lang="en-US"/>
          </a:p>
          <a:p>
            <a:endParaRPr lang="en-US" dirty="0"/>
          </a:p>
        </p:txBody>
      </p:sp>
      <p:sp>
        <p:nvSpPr>
          <p:cNvPr id="16" name="TextBox 15">
            <a:extLst>
              <a:ext uri="{FF2B5EF4-FFF2-40B4-BE49-F238E27FC236}">
                <a16:creationId xmlns:a16="http://schemas.microsoft.com/office/drawing/2014/main" id="{43C393B7-9880-9FFE-FD71-09721A9A6ED5}"/>
              </a:ext>
            </a:extLst>
          </p:cNvPr>
          <p:cNvSpPr txBox="1"/>
          <p:nvPr/>
        </p:nvSpPr>
        <p:spPr>
          <a:xfrm>
            <a:off x="685800" y="361874"/>
            <a:ext cx="2451820" cy="553998"/>
          </a:xfrm>
          <a:prstGeom prst="rect">
            <a:avLst/>
          </a:prstGeom>
          <a:noFill/>
        </p:spPr>
        <p:txBody>
          <a:bodyPr wrap="square" rtlCol="0">
            <a:spAutoFit/>
          </a:bodyPr>
          <a:lstStyle/>
          <a:p>
            <a:r>
              <a:rPr lang="en-US" sz="3000" dirty="0">
                <a:solidFill>
                  <a:schemeClr val="bg1"/>
                </a:solidFill>
                <a:latin typeface="Lora" pitchFamily="2" charset="0"/>
              </a:rPr>
              <a:t>Statistics :</a:t>
            </a:r>
          </a:p>
        </p:txBody>
      </p:sp>
      <p:sp>
        <p:nvSpPr>
          <p:cNvPr id="18" name="TextBox 17">
            <a:extLst>
              <a:ext uri="{FF2B5EF4-FFF2-40B4-BE49-F238E27FC236}">
                <a16:creationId xmlns:a16="http://schemas.microsoft.com/office/drawing/2014/main" id="{BA869A5A-4469-D645-F64A-C5BAC4031CBE}"/>
              </a:ext>
            </a:extLst>
          </p:cNvPr>
          <p:cNvSpPr txBox="1"/>
          <p:nvPr/>
        </p:nvSpPr>
        <p:spPr>
          <a:xfrm>
            <a:off x="5649292" y="5556430"/>
            <a:ext cx="3331816" cy="461665"/>
          </a:xfrm>
          <a:prstGeom prst="rect">
            <a:avLst/>
          </a:prstGeom>
          <a:noFill/>
        </p:spPr>
        <p:txBody>
          <a:bodyPr wrap="square" rtlCol="0">
            <a:spAutoFit/>
          </a:bodyPr>
          <a:lstStyle/>
          <a:p>
            <a:r>
              <a:rPr lang="en-US" sz="2400" dirty="0">
                <a:solidFill>
                  <a:schemeClr val="bg1"/>
                </a:solidFill>
              </a:rPr>
              <a:t>Fig. 10 Flutter Popularity</a:t>
            </a:r>
          </a:p>
        </p:txBody>
      </p:sp>
      <p:sp>
        <p:nvSpPr>
          <p:cNvPr id="13" name="TextBox 12">
            <a:extLst>
              <a:ext uri="{FF2B5EF4-FFF2-40B4-BE49-F238E27FC236}">
                <a16:creationId xmlns:a16="http://schemas.microsoft.com/office/drawing/2014/main" id="{64D5368D-B3D6-625C-3B25-DE6AB1878B21}"/>
              </a:ext>
            </a:extLst>
          </p:cNvPr>
          <p:cNvSpPr txBox="1"/>
          <p:nvPr/>
        </p:nvSpPr>
        <p:spPr>
          <a:xfrm>
            <a:off x="1911709" y="6159429"/>
            <a:ext cx="11072771" cy="1107996"/>
          </a:xfrm>
          <a:prstGeom prst="rect">
            <a:avLst/>
          </a:prstGeom>
          <a:noFill/>
        </p:spPr>
        <p:txBody>
          <a:bodyPr wrap="square" rtlCol="0">
            <a:spAutoFit/>
          </a:bodyPr>
          <a:lstStyle/>
          <a:p>
            <a:pPr marL="342900" indent="-342900" algn="just">
              <a:buFont typeface="Wingdings" panose="05000000000000000000" pitchFamily="2" charset="2"/>
              <a:buChar char="Ø"/>
            </a:pPr>
            <a:r>
              <a:rPr lang="en-US" sz="2200" b="1" dirty="0">
                <a:solidFill>
                  <a:srgbClr val="6EB9FC"/>
                </a:solidFill>
              </a:rPr>
              <a:t>Flutter saw significant growth in popularity since its release in 2018. It became one of the most popular frameworks for cross-platform app development. </a:t>
            </a:r>
          </a:p>
          <a:p>
            <a:pPr marL="342900" indent="-342900" algn="just">
              <a:buFont typeface="Wingdings" panose="05000000000000000000" pitchFamily="2" charset="2"/>
              <a:buChar char="Ø"/>
            </a:pPr>
            <a:r>
              <a:rPr lang="en-US" sz="2200" b="1" dirty="0">
                <a:solidFill>
                  <a:srgbClr val="6EB9FC"/>
                </a:solidFill>
              </a:rPr>
              <a:t>The number of apps built with Flutter and published on app stores increased substantially. </a:t>
            </a:r>
          </a:p>
        </p:txBody>
      </p:sp>
      <p:pic>
        <p:nvPicPr>
          <p:cNvPr id="21" name="Picture 20">
            <a:extLst>
              <a:ext uri="{FF2B5EF4-FFF2-40B4-BE49-F238E27FC236}">
                <a16:creationId xmlns:a16="http://schemas.microsoft.com/office/drawing/2014/main" id="{17A4E689-07A9-737D-9010-50022EFEAEA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25873" y="977591"/>
            <a:ext cx="10226396" cy="4515391"/>
          </a:xfrm>
          <a:prstGeom prst="rect">
            <a:avLst/>
          </a:prstGeom>
        </p:spPr>
      </p:pic>
    </p:spTree>
    <p:extLst>
      <p:ext uri="{BB962C8B-B14F-4D97-AF65-F5344CB8AC3E}">
        <p14:creationId xmlns:p14="http://schemas.microsoft.com/office/powerpoint/2010/main" val="406039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1"/>
            <a:ext cx="3177539" cy="8229600"/>
          </a:xfrm>
          <a:prstGeom prst="rect">
            <a:avLst/>
          </a:prstGeom>
        </p:spPr>
      </p:pic>
      <p:sp>
        <p:nvSpPr>
          <p:cNvPr id="5" name="Text 1"/>
          <p:cNvSpPr/>
          <p:nvPr/>
        </p:nvSpPr>
        <p:spPr>
          <a:xfrm>
            <a:off x="5248394" y="3253740"/>
            <a:ext cx="4443889" cy="694373"/>
          </a:xfrm>
          <a:prstGeom prst="rect">
            <a:avLst/>
          </a:prstGeom>
          <a:noFill/>
          <a:ln/>
        </p:spPr>
        <p:txBody>
          <a:bodyPr wrap="none" rtlCol="0" anchor="t"/>
          <a:lstStyle/>
          <a:p>
            <a:pPr marL="0" indent="0" algn="l">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chemeClr val="bg1"/>
                </a:solidFill>
                <a:latin typeface="Lora" pitchFamily="34" charset="0"/>
                <a:ea typeface="Lora" pitchFamily="34" charset="-122"/>
                <a:cs typeface="Lora" pitchFamily="34" charset="-120"/>
              </a:rPr>
              <a:t>02</a:t>
            </a:r>
            <a:endParaRPr lang="en-US" sz="4400" dirty="0">
              <a:solidFill>
                <a:schemeClr val="bg1"/>
              </a:solidFill>
            </a:endParaRPr>
          </a:p>
        </p:txBody>
      </p:sp>
      <p:sp>
        <p:nvSpPr>
          <p:cNvPr id="6" name="Text 2"/>
          <p:cNvSpPr/>
          <p:nvPr/>
        </p:nvSpPr>
        <p:spPr>
          <a:xfrm>
            <a:off x="6543199" y="4281368"/>
            <a:ext cx="4443889" cy="694373"/>
          </a:xfrm>
          <a:prstGeom prst="rect">
            <a:avLst/>
          </a:prstGeom>
          <a:noFill/>
          <a:ln/>
        </p:spPr>
        <p:txBody>
          <a:bodyPr wrap="none" rtlCol="0" anchor="t"/>
          <a:lstStyle/>
          <a:p>
            <a:pPr marL="0" indent="0" algn="ctr">
              <a:lnSpc>
                <a:spcPts val="5468"/>
              </a:lnSpc>
              <a:buNone/>
            </a:pPr>
            <a:r>
              <a:rPr lang="en-US" sz="4400" b="1" dirty="0">
                <a:solidFill>
                  <a:srgbClr val="6EB9FC"/>
                </a:solidFill>
                <a:latin typeface="Lora" pitchFamily="34" charset="0"/>
                <a:ea typeface="Lora" pitchFamily="34" charset="-122"/>
                <a:cs typeface="Lora" pitchFamily="34" charset="-120"/>
              </a:rPr>
              <a:t> </a:t>
            </a:r>
            <a:r>
              <a:rPr lang="en-US" sz="4800" dirty="0">
                <a:solidFill>
                  <a:srgbClr val="6EB9FC"/>
                </a:solidFill>
                <a:latin typeface="Lora" pitchFamily="34" charset="0"/>
                <a:ea typeface="Lora" pitchFamily="34" charset="-122"/>
                <a:cs typeface="Lora" pitchFamily="34" charset="-120"/>
              </a:rPr>
              <a:t>Motivation</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4425</TotalTime>
  <Words>2279</Words>
  <Application>Microsoft Office PowerPoint</Application>
  <PresentationFormat>Custom</PresentationFormat>
  <Paragraphs>416</Paragraphs>
  <Slides>51</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Abadi</vt:lpstr>
      <vt:lpstr>Arial</vt:lpstr>
      <vt:lpstr>Calibri</vt:lpstr>
      <vt:lpstr>Courier New</vt:lpstr>
      <vt:lpstr>Inter</vt:lpstr>
      <vt:lpstr>Lora</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Ahmed Gaber</cp:lastModifiedBy>
  <cp:revision>973</cp:revision>
  <dcterms:created xsi:type="dcterms:W3CDTF">2023-12-30T13:04:07Z</dcterms:created>
  <dcterms:modified xsi:type="dcterms:W3CDTF">2024-06-14T18:46:51Z</dcterms:modified>
</cp:coreProperties>
</file>